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8" r:id="rId4"/>
  </p:sldMasterIdLst>
  <p:notesMasterIdLst>
    <p:notesMasterId r:id="rId55"/>
  </p:notesMasterIdLst>
  <p:sldIdLst>
    <p:sldId id="256" r:id="rId5"/>
    <p:sldId id="303" r:id="rId6"/>
    <p:sldId id="304" r:id="rId7"/>
    <p:sldId id="305" r:id="rId8"/>
    <p:sldId id="306" r:id="rId9"/>
    <p:sldId id="307" r:id="rId10"/>
    <p:sldId id="308" r:id="rId11"/>
    <p:sldId id="310" r:id="rId12"/>
    <p:sldId id="317" r:id="rId13"/>
    <p:sldId id="318" r:id="rId14"/>
    <p:sldId id="319" r:id="rId15"/>
    <p:sldId id="320" r:id="rId16"/>
    <p:sldId id="321" r:id="rId17"/>
    <p:sldId id="322" r:id="rId18"/>
    <p:sldId id="323" r:id="rId19"/>
    <p:sldId id="324" r:id="rId20"/>
    <p:sldId id="325" r:id="rId21"/>
    <p:sldId id="326" r:id="rId22"/>
    <p:sldId id="327" r:id="rId23"/>
    <p:sldId id="328" r:id="rId24"/>
    <p:sldId id="329" r:id="rId25"/>
    <p:sldId id="330" r:id="rId26"/>
    <p:sldId id="331" r:id="rId27"/>
    <p:sldId id="332" r:id="rId28"/>
    <p:sldId id="334" r:id="rId29"/>
    <p:sldId id="335" r:id="rId30"/>
    <p:sldId id="309" r:id="rId31"/>
    <p:sldId id="314" r:id="rId32"/>
    <p:sldId id="311" r:id="rId33"/>
    <p:sldId id="336" r:id="rId34"/>
    <p:sldId id="337" r:id="rId35"/>
    <p:sldId id="339" r:id="rId36"/>
    <p:sldId id="338" r:id="rId37"/>
    <p:sldId id="340" r:id="rId38"/>
    <p:sldId id="341" r:id="rId39"/>
    <p:sldId id="312" r:id="rId40"/>
    <p:sldId id="313" r:id="rId41"/>
    <p:sldId id="342" r:id="rId42"/>
    <p:sldId id="343" r:id="rId43"/>
    <p:sldId id="344" r:id="rId44"/>
    <p:sldId id="345" r:id="rId45"/>
    <p:sldId id="346" r:id="rId46"/>
    <p:sldId id="316" r:id="rId47"/>
    <p:sldId id="315" r:id="rId48"/>
    <p:sldId id="347" r:id="rId49"/>
    <p:sldId id="348" r:id="rId50"/>
    <p:sldId id="349" r:id="rId51"/>
    <p:sldId id="350" r:id="rId52"/>
    <p:sldId id="351" r:id="rId53"/>
    <p:sldId id="299"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E4B429"/>
    <a:srgbClr val="FFD54F"/>
    <a:srgbClr val="FFEA3D"/>
    <a:srgbClr val="FFFFAA"/>
    <a:srgbClr val="E0249A"/>
    <a:srgbClr val="0073CF"/>
    <a:srgbClr val="57068C"/>
    <a:srgbClr val="FFDB43"/>
    <a:srgbClr val="FDD541"/>
  </p:clrMru>
  <p:extLst>
    <p:ext uri="{E76CE94A-603C-4142-B9EB-6D1370010A27}">
      <p14:discardImageEditData xmlns:p14="http://schemas.microsoft.com/office/powerpoint/2010/main" val="0"/>
    </p:ext>
    <p:ext uri="{D31A062A-798A-4329-ABDD-BBA856620510}">
      <p14:defaultImageDpi xmlns:p14="http://schemas.microsoft.com/office/powerpoint/2010/main" val="33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17" autoAdjust="0"/>
    <p:restoredTop sz="94685"/>
  </p:normalViewPr>
  <p:slideViewPr>
    <p:cSldViewPr snapToGrid="0">
      <p:cViewPr varScale="1">
        <p:scale>
          <a:sx n="134" d="100"/>
          <a:sy n="134" d="100"/>
        </p:scale>
        <p:origin x="912" y="184"/>
      </p:cViewPr>
      <p:guideLst>
        <p:guide orient="horz" pos="2160"/>
        <p:guide pos="3840"/>
      </p:guideLst>
    </p:cSldViewPr>
  </p:slideViewPr>
  <p:notesTextViewPr>
    <p:cViewPr>
      <p:scale>
        <a:sx n="1" d="1"/>
        <a:sy n="1" d="1"/>
      </p:scale>
      <p:origin x="0" y="0"/>
    </p:cViewPr>
  </p:notesTextViewPr>
  <p:sorterViewPr>
    <p:cViewPr>
      <p:scale>
        <a:sx n="30" d="100"/>
        <a:sy n="3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notesMaster" Target="notesMasters/notes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theme" Target="theme/theme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s>
</file>

<file path=ppt/media/image1.png>
</file>

<file path=ppt/media/image10.png>
</file>

<file path=ppt/media/image11.JPG>
</file>

<file path=ppt/media/image12.jpeg>
</file>

<file path=ppt/media/image13.jpeg>
</file>

<file path=ppt/media/image13.png>
</file>

<file path=ppt/media/image14.pn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jpeg>
</file>

<file path=ppt/media/image28.jpeg>
</file>

<file path=ppt/media/image29.png>
</file>

<file path=ppt/media/image3.png>
</file>

<file path=ppt/media/image30.png>
</file>

<file path=ppt/media/image31.png>
</file>

<file path=ppt/media/image33.png>
</file>

<file path=ppt/media/image34.png>
</file>

<file path=ppt/media/image35.png>
</file>

<file path=ppt/media/image36.png>
</file>

<file path=ppt/media/image37.png>
</file>

<file path=ppt/media/image38.png>
</file>

<file path=ppt/media/image4.png>
</file>

<file path=ppt/media/image42.png>
</file>

<file path=ppt/media/image43.png>
</file>

<file path=ppt/media/image44.png>
</file>

<file path=ppt/media/image45.png>
</file>

<file path=ppt/media/image46.png>
</file>

<file path=ppt/media/image47.png>
</file>

<file path=ppt/media/image48.png>
</file>

<file path=ppt/media/image5.jpg>
</file>

<file path=ppt/media/image6.jpg>
</file>

<file path=ppt/media/image7.png>
</file>

<file path=ppt/media/image8.png>
</file>

<file path=ppt/media/image9.png>
</file>

<file path=ppt/media/image90.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78E97C-1779-4CEE-80D0-5BBB1AC4023D}" type="datetimeFigureOut">
              <a:rPr lang="en-US" smtClean="0"/>
              <a:t>2/25/24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CEF7D1-689C-4BC1-B59B-4A4CE078ECDF}" type="slidenum">
              <a:rPr lang="en-US" smtClean="0"/>
              <a:t>‹#›</a:t>
            </a:fld>
            <a:endParaRPr lang="en-US"/>
          </a:p>
        </p:txBody>
      </p:sp>
    </p:spTree>
    <p:extLst>
      <p:ext uri="{BB962C8B-B14F-4D97-AF65-F5344CB8AC3E}">
        <p14:creationId xmlns:p14="http://schemas.microsoft.com/office/powerpoint/2010/main" val="19811431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CEF7D1-689C-4BC1-B59B-4A4CE078ECDF}" type="slidenum">
              <a:rPr lang="en-US" smtClean="0"/>
              <a:t>4</a:t>
            </a:fld>
            <a:endParaRPr lang="en-US"/>
          </a:p>
        </p:txBody>
      </p:sp>
    </p:spTree>
    <p:extLst>
      <p:ext uri="{BB962C8B-B14F-4D97-AF65-F5344CB8AC3E}">
        <p14:creationId xmlns:p14="http://schemas.microsoft.com/office/powerpoint/2010/main" val="30818181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CA" dirty="0"/>
              <a:t>- reference-free: reference-based is good for simply benchmarking a whole model. But reference-free is essential in real-world evaluation, where reference is hard to find.</a:t>
            </a:r>
          </a:p>
          <a:p>
            <a:r>
              <a:rPr lang="en-CA" dirty="0"/>
              <a:t>- Multiple tasks: We don’t want to change the metric every time we change a task. Instead, one single metric for all task is the reason that it is universal.</a:t>
            </a:r>
          </a:p>
          <a:p>
            <a:r>
              <a:rPr lang="en-CA" dirty="0"/>
              <a:t>- Explainability: a single number is not trustworthy enough. The ultimate goal is that the universal metric can be really applied to evaluate real-world examples, where explanations are essential for users to trust the eval results.</a:t>
            </a:r>
          </a:p>
        </p:txBody>
      </p:sp>
      <p:sp>
        <p:nvSpPr>
          <p:cNvPr id="4" name="灯片编号占位符 3"/>
          <p:cNvSpPr>
            <a:spLocks noGrp="1"/>
          </p:cNvSpPr>
          <p:nvPr>
            <p:ph type="sldNum" sz="quarter" idx="5"/>
          </p:nvPr>
        </p:nvSpPr>
        <p:spPr/>
        <p:txBody>
          <a:bodyPr/>
          <a:lstStyle/>
          <a:p>
            <a:fld id="{8CCEF7D1-689C-4BC1-B59B-4A4CE078ECDF}" type="slidenum">
              <a:rPr lang="en-US" smtClean="0"/>
              <a:t>10</a:t>
            </a:fld>
            <a:endParaRPr lang="en-US"/>
          </a:p>
        </p:txBody>
      </p:sp>
    </p:spTree>
    <p:extLst>
      <p:ext uri="{BB962C8B-B14F-4D97-AF65-F5344CB8AC3E}">
        <p14:creationId xmlns:p14="http://schemas.microsoft.com/office/powerpoint/2010/main" val="104883539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6.jp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C2BA46B-62E1-9C4E-9919-D959D552468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598000"/>
            <a:ext cx="4592702" cy="1260000"/>
          </a:xfrm>
          <a:prstGeom prst="rect">
            <a:avLst/>
          </a:prstGeom>
        </p:spPr>
      </p:pic>
      <p:sp>
        <p:nvSpPr>
          <p:cNvPr id="2" name="Title 1"/>
          <p:cNvSpPr>
            <a:spLocks noGrp="1"/>
          </p:cNvSpPr>
          <p:nvPr>
            <p:ph type="ctrTitle" hasCustomPrompt="1"/>
          </p:nvPr>
        </p:nvSpPr>
        <p:spPr>
          <a:xfrm>
            <a:off x="452740" y="1028940"/>
            <a:ext cx="9821560" cy="1474115"/>
          </a:xfrm>
        </p:spPr>
        <p:txBody>
          <a:bodyPr lIns="0" anchor="b">
            <a:noAutofit/>
          </a:bodyPr>
          <a:lstStyle>
            <a:lvl1pPr algn="l">
              <a:defRPr sz="5400" b="1" i="0" cap="all" baseline="0">
                <a:solidFill>
                  <a:schemeClr val="tx1"/>
                </a:solidFill>
                <a:latin typeface="+mj-lt"/>
              </a:defRPr>
            </a:lvl1pPr>
          </a:lstStyle>
          <a:p>
            <a:r>
              <a:rPr lang="en-US" dirty="0"/>
              <a:t>CLICK TO EDIT MASTER TITLE SLIDE</a:t>
            </a:r>
          </a:p>
        </p:txBody>
      </p:sp>
      <p:sp>
        <p:nvSpPr>
          <p:cNvPr id="3" name="Subtitle 2"/>
          <p:cNvSpPr>
            <a:spLocks noGrp="1"/>
          </p:cNvSpPr>
          <p:nvPr>
            <p:ph type="subTitle" idx="1"/>
          </p:nvPr>
        </p:nvSpPr>
        <p:spPr>
          <a:xfrm>
            <a:off x="452740" y="4266821"/>
            <a:ext cx="5486243" cy="666549"/>
          </a:xfrm>
        </p:spPr>
        <p:txBody>
          <a:bodyPr lIns="0" anchor="t">
            <a:normAutofit/>
          </a:bodyPr>
          <a:lstStyle>
            <a:lvl1pPr marL="0" indent="0" algn="l">
              <a:buNone/>
              <a:defRPr sz="1500" b="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7" name="Date Placeholder 6"/>
          <p:cNvSpPr>
            <a:spLocks noGrp="1"/>
          </p:cNvSpPr>
          <p:nvPr>
            <p:ph type="dt" sz="half" idx="10"/>
          </p:nvPr>
        </p:nvSpPr>
        <p:spPr>
          <a:xfrm>
            <a:off x="452740" y="2642329"/>
            <a:ext cx="1182916" cy="377962"/>
          </a:xfrm>
          <a:solidFill>
            <a:schemeClr val="accent1"/>
          </a:solidFill>
        </p:spPr>
        <p:txBody>
          <a:bodyPr/>
          <a:lstStyle>
            <a:lvl1pPr>
              <a:defRPr sz="11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fld id="{A318C6E2-4AA5-436E-9815-715E9B2235FA}" type="datetime1">
              <a:rPr lang="en-US" smtClean="0"/>
              <a:t>2/25/24</a:t>
            </a:fld>
            <a:endParaRPr lang="en-US" dirty="0"/>
          </a:p>
        </p:txBody>
      </p:sp>
      <p:sp>
        <p:nvSpPr>
          <p:cNvPr id="8" name="Footer Placeholder 7"/>
          <p:cNvSpPr>
            <a:spLocks noGrp="1"/>
          </p:cNvSpPr>
          <p:nvPr>
            <p:ph type="ftr" sz="quarter" idx="11"/>
          </p:nvPr>
        </p:nvSpPr>
        <p:spPr>
          <a:xfrm>
            <a:off x="6623674" y="6377231"/>
            <a:ext cx="4293708" cy="250337"/>
          </a:xfrm>
        </p:spPr>
        <p:txBody>
          <a:bodyPr/>
          <a:lstStyle>
            <a:lvl1pPr algn="ctr">
              <a:defRPr/>
            </a:lvl1pPr>
          </a:lstStyle>
          <a:p>
            <a:r>
              <a:rPr lang="en-US"/>
              <a:t>PRESENTATION TITLE</a:t>
            </a:r>
            <a:endParaRPr lang="en-US" dirty="0"/>
          </a:p>
        </p:txBody>
      </p:sp>
      <p:sp>
        <p:nvSpPr>
          <p:cNvPr id="9" name="Slide Number Placeholder 8"/>
          <p:cNvSpPr>
            <a:spLocks noGrp="1"/>
          </p:cNvSpPr>
          <p:nvPr>
            <p:ph type="sldNum" sz="quarter" idx="12"/>
          </p:nvPr>
        </p:nvSpPr>
        <p:spPr>
          <a:xfrm>
            <a:off x="11148416" y="6377231"/>
            <a:ext cx="553900" cy="250337"/>
          </a:xfrm>
        </p:spPr>
        <p:txBody>
          <a:bodyPr/>
          <a:lstStyle>
            <a:lvl1pPr algn="ctr">
              <a:defRPr/>
            </a:lvl1pPr>
          </a:lstStyle>
          <a:p>
            <a:fld id="{93005692-73BE-493E-93AB-ECD6027A7652}" type="slidenum">
              <a:rPr lang="en-US" smtClean="0"/>
              <a:pPr/>
              <a:t>‹#›</a:t>
            </a:fld>
            <a:endParaRPr lang="en-US" dirty="0"/>
          </a:p>
        </p:txBody>
      </p:sp>
      <p:grpSp>
        <p:nvGrpSpPr>
          <p:cNvPr id="5" name="Group 4"/>
          <p:cNvGrpSpPr/>
          <p:nvPr userDrawn="1"/>
        </p:nvGrpSpPr>
        <p:grpSpPr>
          <a:xfrm>
            <a:off x="0" y="0"/>
            <a:ext cx="12192000" cy="397164"/>
            <a:chOff x="0" y="0"/>
            <a:chExt cx="12192000" cy="397164"/>
          </a:xfrm>
        </p:grpSpPr>
        <p:sp>
          <p:nvSpPr>
            <p:cNvPr id="18" name="Rectangle 17"/>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155922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59881" y="1396192"/>
            <a:ext cx="5542713" cy="670270"/>
          </a:xfrm>
        </p:spPr>
        <p:txBody>
          <a:bodyPr anchor="b">
            <a:noAutofit/>
          </a:bodyPr>
          <a:lstStyle>
            <a:lvl1pPr marL="0" indent="0">
              <a:buNone/>
              <a:defRPr sz="2800" b="1" baseline="0">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259881" y="2184400"/>
            <a:ext cx="5542713" cy="3846945"/>
          </a:xfrm>
        </p:spPr>
        <p:txBody>
          <a:bodyPr>
            <a:normAutofit/>
          </a:bodyPr>
          <a:lstStyle>
            <a:lvl1pPr marL="288925" indent="-288925">
              <a:spcBef>
                <a:spcPts val="800"/>
              </a:spcBef>
              <a:spcAft>
                <a:spcPts val="800"/>
              </a:spcAft>
              <a:buFont typeface="Wingdings" charset="2"/>
              <a:buChar char="§"/>
              <a:defRPr sz="2000"/>
            </a:lvl1pPr>
            <a:lvl2pPr marL="685800" indent="-228600">
              <a:spcBef>
                <a:spcPts val="800"/>
              </a:spcBef>
              <a:spcAft>
                <a:spcPts val="800"/>
              </a:spcAft>
              <a:buFont typeface="Wingdings" charset="2"/>
              <a:buChar char="§"/>
              <a:defRPr sz="1800"/>
            </a:lvl2pPr>
            <a:lvl3pPr marL="1143000" indent="-228600">
              <a:spcBef>
                <a:spcPts val="800"/>
              </a:spcBef>
              <a:spcAft>
                <a:spcPts val="800"/>
              </a:spcAft>
              <a:buFont typeface="Wingdings" charset="2"/>
              <a:buChar char="§"/>
              <a:defRPr sz="1600"/>
            </a:lvl3pPr>
            <a:lvl4pPr marL="1600200" indent="-228600">
              <a:spcBef>
                <a:spcPts val="800"/>
              </a:spcBef>
              <a:spcAft>
                <a:spcPts val="800"/>
              </a:spcAft>
              <a:buFont typeface="Wingdings" charset="2"/>
              <a:buChar char="§"/>
              <a:defRPr sz="1400"/>
            </a:lvl4pPr>
            <a:lvl5pPr marL="2057400" indent="-228600">
              <a:spcBef>
                <a:spcPts val="800"/>
              </a:spcBef>
              <a:spcAft>
                <a:spcPts val="800"/>
              </a:spcAft>
              <a:buFont typeface="Wingdings" charset="2"/>
              <a:buChar char="§"/>
              <a:defRPr sz="1400"/>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236154" y="1396192"/>
            <a:ext cx="5593458" cy="670270"/>
          </a:xfrm>
        </p:spPr>
        <p:txBody>
          <a:bodyPr anchor="b">
            <a:normAutofit/>
          </a:bodyPr>
          <a:lstStyle>
            <a:lvl1pPr marL="0" indent="0">
              <a:buNone/>
              <a:defRPr sz="28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236154" y="2184400"/>
            <a:ext cx="5593458" cy="3846945"/>
          </a:xfrm>
        </p:spPr>
        <p:txBody>
          <a:bodyPr>
            <a:normAutofit/>
          </a:bodyPr>
          <a:lstStyle>
            <a:lvl1pPr marL="288925" indent="-288925">
              <a:spcBef>
                <a:spcPts val="800"/>
              </a:spcBef>
              <a:spcAft>
                <a:spcPts val="800"/>
              </a:spcAft>
              <a:buFont typeface="Wingdings" charset="2"/>
              <a:buChar char="§"/>
              <a:defRPr sz="2000"/>
            </a:lvl1pPr>
            <a:lvl2pPr marL="685800" indent="-228600">
              <a:spcBef>
                <a:spcPts val="800"/>
              </a:spcBef>
              <a:spcAft>
                <a:spcPts val="800"/>
              </a:spcAft>
              <a:buFont typeface="Wingdings" charset="2"/>
              <a:buChar char="§"/>
              <a:defRPr sz="1800"/>
            </a:lvl2pPr>
            <a:lvl3pPr marL="1143000" indent="-228600">
              <a:spcBef>
                <a:spcPts val="800"/>
              </a:spcBef>
              <a:spcAft>
                <a:spcPts val="800"/>
              </a:spcAft>
              <a:buFont typeface="Wingdings" charset="2"/>
              <a:buChar char="§"/>
              <a:defRPr sz="1600"/>
            </a:lvl3pPr>
            <a:lvl4pPr marL="1600200" indent="-228600">
              <a:spcBef>
                <a:spcPts val="800"/>
              </a:spcBef>
              <a:spcAft>
                <a:spcPts val="800"/>
              </a:spcAft>
              <a:buFont typeface="Wingdings" charset="2"/>
              <a:buChar char="§"/>
              <a:defRPr sz="1400"/>
            </a:lvl4pPr>
            <a:lvl5pPr marL="2057400" indent="-228600">
              <a:spcBef>
                <a:spcPts val="800"/>
              </a:spcBef>
              <a:spcAft>
                <a:spcPts val="800"/>
              </a:spcAft>
              <a:buFont typeface="Wingdings" charset="2"/>
              <a:buChar char="§"/>
              <a:defRPr sz="1400"/>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10" name="Title 9"/>
          <p:cNvSpPr>
            <a:spLocks noGrp="1"/>
          </p:cNvSpPr>
          <p:nvPr>
            <p:ph type="title" hasCustomPrompt="1"/>
          </p:nvPr>
        </p:nvSpPr>
        <p:spPr>
          <a:xfrm>
            <a:off x="259883" y="434108"/>
            <a:ext cx="11569729" cy="895927"/>
          </a:xfrm>
        </p:spPr>
        <p:txBody>
          <a:bodyPr/>
          <a:lstStyle>
            <a:lvl1pPr>
              <a:defRPr b="1"/>
            </a:lvl1pPr>
          </a:lstStyle>
          <a:p>
            <a:r>
              <a:rPr lang="en-US" dirty="0"/>
              <a:t>CLICK TO EDIT MASTER TITLE STYLE</a:t>
            </a:r>
          </a:p>
        </p:txBody>
      </p:sp>
      <p:sp>
        <p:nvSpPr>
          <p:cNvPr id="2" name="Date Placeholder 1"/>
          <p:cNvSpPr>
            <a:spLocks noGrp="1"/>
          </p:cNvSpPr>
          <p:nvPr>
            <p:ph type="dt" sz="half" idx="10"/>
          </p:nvPr>
        </p:nvSpPr>
        <p:spPr/>
        <p:txBody>
          <a:bodyPr/>
          <a:lstStyle/>
          <a:p>
            <a:fld id="{C17F432B-3FBE-4889-963D-BF97BFBB7D3F}" type="datetime1">
              <a:rPr lang="en-US" smtClean="0"/>
              <a:t>2/25/24</a:t>
            </a:fld>
            <a:endParaRPr lang="en-US" dirty="0"/>
          </a:p>
        </p:txBody>
      </p:sp>
      <p:sp>
        <p:nvSpPr>
          <p:cNvPr id="11" name="Footer Placeholder 10"/>
          <p:cNvSpPr>
            <a:spLocks noGrp="1"/>
          </p:cNvSpPr>
          <p:nvPr>
            <p:ph type="ftr" sz="quarter" idx="11"/>
          </p:nvPr>
        </p:nvSpPr>
        <p:spPr/>
        <p:txBody>
          <a:bodyPr/>
          <a:lstStyle/>
          <a:p>
            <a:r>
              <a:rPr lang="en-US"/>
              <a:t>PRESENTATION TITLE</a:t>
            </a:r>
            <a:endParaRPr lang="en-US" dirty="0"/>
          </a:p>
        </p:txBody>
      </p:sp>
      <p:sp>
        <p:nvSpPr>
          <p:cNvPr id="12" name="Slide Number Placeholder 11"/>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spTree>
    <p:extLst>
      <p:ext uri="{BB962C8B-B14F-4D97-AF65-F5344CB8AC3E}">
        <p14:creationId xmlns:p14="http://schemas.microsoft.com/office/powerpoint/2010/main" val="519598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1"/>
            </a:lvl1pPr>
          </a:lstStyle>
          <a:p>
            <a:r>
              <a:rPr lang="en-US" dirty="0"/>
              <a:t>CLICK TO EDIT MASTER TITLE STYLE</a:t>
            </a:r>
          </a:p>
        </p:txBody>
      </p:sp>
      <p:sp>
        <p:nvSpPr>
          <p:cNvPr id="6" name="Date Placeholder 5"/>
          <p:cNvSpPr>
            <a:spLocks noGrp="1"/>
          </p:cNvSpPr>
          <p:nvPr>
            <p:ph type="dt" sz="half" idx="10"/>
          </p:nvPr>
        </p:nvSpPr>
        <p:spPr/>
        <p:txBody>
          <a:bodyPr/>
          <a:lstStyle/>
          <a:p>
            <a:fld id="{310CCC04-1E76-41EE-A8AC-75AD85313D09}" type="datetime1">
              <a:rPr lang="en-US" smtClean="0"/>
              <a:t>2/25/24</a:t>
            </a:fld>
            <a:endParaRPr lang="en-US" dirty="0"/>
          </a:p>
        </p:txBody>
      </p:sp>
      <p:sp>
        <p:nvSpPr>
          <p:cNvPr id="7" name="Footer Placeholder 6"/>
          <p:cNvSpPr>
            <a:spLocks noGrp="1"/>
          </p:cNvSpPr>
          <p:nvPr>
            <p:ph type="ftr" sz="quarter" idx="11"/>
          </p:nvPr>
        </p:nvSpPr>
        <p:spPr/>
        <p:txBody>
          <a:bodyPr/>
          <a:lstStyle/>
          <a:p>
            <a:r>
              <a:rPr lang="en-US"/>
              <a:t>PRESENTATION TITLE</a:t>
            </a:r>
            <a:endParaRPr lang="en-US" dirty="0"/>
          </a:p>
        </p:txBody>
      </p:sp>
      <p:sp>
        <p:nvSpPr>
          <p:cNvPr id="8" name="Slide Number Placeholder 7"/>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spTree>
    <p:extLst>
      <p:ext uri="{BB962C8B-B14F-4D97-AF65-F5344CB8AC3E}">
        <p14:creationId xmlns:p14="http://schemas.microsoft.com/office/powerpoint/2010/main" val="2708487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83974A9E-84AC-4661-9381-CC35B09E47F7}" type="datetime1">
              <a:rPr lang="en-US" smtClean="0"/>
              <a:t>2/25/24</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spTree>
    <p:extLst>
      <p:ext uri="{BB962C8B-B14F-4D97-AF65-F5344CB8AC3E}">
        <p14:creationId xmlns:p14="http://schemas.microsoft.com/office/powerpoint/2010/main" val="743165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blank" preserve="1">
  <p:cSld name="Blank_NoBkgrd">
    <p:spTree>
      <p:nvGrpSpPr>
        <p:cNvPr id="1" name=""/>
        <p:cNvGrpSpPr/>
        <p:nvPr/>
      </p:nvGrpSpPr>
      <p:grpSpPr>
        <a:xfrm>
          <a:off x="0" y="0"/>
          <a:ext cx="0" cy="0"/>
          <a:chOff x="0" y="0"/>
          <a:chExt cx="0" cy="0"/>
        </a:xfrm>
      </p:grpSpPr>
      <p:sp>
        <p:nvSpPr>
          <p:cNvPr id="5" name="Date Placeholder 4"/>
          <p:cNvSpPr>
            <a:spLocks noGrp="1"/>
          </p:cNvSpPr>
          <p:nvPr>
            <p:ph type="dt" sz="half" idx="10"/>
          </p:nvPr>
        </p:nvSpPr>
        <p:spPr>
          <a:xfrm>
            <a:off x="10751004" y="6335309"/>
            <a:ext cx="1181114" cy="250337"/>
          </a:xfrm>
        </p:spPr>
        <p:txBody>
          <a:bodyPr/>
          <a:lstStyle/>
          <a:p>
            <a:fld id="{1E55829F-8847-4C2A-8DD0-690EAD78E53F}" type="datetime1">
              <a:rPr lang="en-US" smtClean="0"/>
              <a:t>2/25/24</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grpSp>
        <p:nvGrpSpPr>
          <p:cNvPr id="8" name="Group 7">
            <a:extLst>
              <a:ext uri="{FF2B5EF4-FFF2-40B4-BE49-F238E27FC236}">
                <a16:creationId xmlns:a16="http://schemas.microsoft.com/office/drawing/2014/main" id="{CCABB091-8774-9E48-B7F2-27B51F3E1D9E}"/>
              </a:ext>
            </a:extLst>
          </p:cNvPr>
          <p:cNvGrpSpPr/>
          <p:nvPr userDrawn="1"/>
        </p:nvGrpSpPr>
        <p:grpSpPr>
          <a:xfrm>
            <a:off x="0" y="0"/>
            <a:ext cx="12192000" cy="397164"/>
            <a:chOff x="0" y="0"/>
            <a:chExt cx="12192000" cy="397164"/>
          </a:xfrm>
        </p:grpSpPr>
        <p:sp>
          <p:nvSpPr>
            <p:cNvPr id="9" name="Rectangle 8">
              <a:extLst>
                <a:ext uri="{FF2B5EF4-FFF2-40B4-BE49-F238E27FC236}">
                  <a16:creationId xmlns:a16="http://schemas.microsoft.com/office/drawing/2014/main" id="{A838D7EA-7D07-4B42-ADCB-1BD63AAF7D0C}"/>
                </a:ext>
              </a:extLst>
            </p:cNvPr>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039E683-6E4A-C449-AE6A-1450532C4F8B}"/>
                </a:ext>
              </a:extLst>
            </p:cNvPr>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42A2C1C-9C97-DD44-B681-19658D0285CE}"/>
                </a:ext>
              </a:extLst>
            </p:cNvPr>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326D620-ECF0-0F4F-8577-FEDCE92C9B0F}"/>
                </a:ext>
              </a:extLst>
            </p:cNvPr>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E1EAD5E-D572-2543-A13B-AF19766C6061}"/>
                </a:ext>
              </a:extLst>
            </p:cNvPr>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87678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Context or Quot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930071" y="1237675"/>
            <a:ext cx="4331855" cy="910202"/>
          </a:xfrm>
        </p:spPr>
        <p:txBody>
          <a:bodyPr anchor="b">
            <a:normAutofit/>
          </a:bodyPr>
          <a:lstStyle>
            <a:lvl1pPr algn="ctr">
              <a:defRPr sz="2800" b="1" cap="all" baseline="0"/>
            </a:lvl1pPr>
          </a:lstStyle>
          <a:p>
            <a:r>
              <a:rPr lang="en-US" dirty="0"/>
              <a:t>CONTEXT or THEME</a:t>
            </a:r>
          </a:p>
        </p:txBody>
      </p:sp>
      <p:sp>
        <p:nvSpPr>
          <p:cNvPr id="3" name="Date Placeholder 2"/>
          <p:cNvSpPr>
            <a:spLocks noGrp="1"/>
          </p:cNvSpPr>
          <p:nvPr>
            <p:ph type="dt" sz="half" idx="10"/>
          </p:nvPr>
        </p:nvSpPr>
        <p:spPr>
          <a:xfrm>
            <a:off x="10751004" y="6335309"/>
            <a:ext cx="1181114" cy="250337"/>
          </a:xfrm>
        </p:spPr>
        <p:txBody>
          <a:bodyPr/>
          <a:lstStyle/>
          <a:p>
            <a:fld id="{5FDFC970-B950-4395-A833-47227D4A68CA}" type="datetime1">
              <a:rPr lang="en-US" smtClean="0"/>
              <a:t>2/25/24</a:t>
            </a:fld>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cxnSp>
        <p:nvCxnSpPr>
          <p:cNvPr id="12" name="Straight Connector 11"/>
          <p:cNvCxnSpPr/>
          <p:nvPr userDrawn="1"/>
        </p:nvCxnSpPr>
        <p:spPr>
          <a:xfrm>
            <a:off x="3930073" y="2244437"/>
            <a:ext cx="4331855" cy="0"/>
          </a:xfrm>
          <a:prstGeom prst="line">
            <a:avLst/>
          </a:prstGeom>
          <a:ln w="1587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3930073" y="4668983"/>
            <a:ext cx="4331855" cy="0"/>
          </a:xfrm>
          <a:prstGeom prst="line">
            <a:avLst/>
          </a:prstGeom>
          <a:ln w="15875" cap="rnd">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14"/>
          <p:cNvSpPr>
            <a:spLocks noGrp="1"/>
          </p:cNvSpPr>
          <p:nvPr>
            <p:ph type="body" sz="quarter" idx="13"/>
          </p:nvPr>
        </p:nvSpPr>
        <p:spPr>
          <a:xfrm>
            <a:off x="660400" y="2420360"/>
            <a:ext cx="10871200" cy="2114550"/>
          </a:xfrm>
        </p:spPr>
        <p:txBody>
          <a:bodyPr anchor="ctr">
            <a:normAutofit/>
          </a:bodyPr>
          <a:lstStyle>
            <a:lvl1pPr marL="0" indent="0" algn="ctr">
              <a:lnSpc>
                <a:spcPct val="100000"/>
              </a:lnSpc>
              <a:buNone/>
              <a:defRPr sz="2800"/>
            </a:lvl1pPr>
            <a:lvl2pPr algn="ctr">
              <a:defRPr/>
            </a:lvl2pPr>
            <a:lvl3pPr algn="ctr">
              <a:defRPr/>
            </a:lvl3pPr>
            <a:lvl4pPr algn="ctr">
              <a:defRPr/>
            </a:lvl4pPr>
            <a:lvl5pPr algn="ctr">
              <a:defRPr/>
            </a:lvl5pPr>
          </a:lstStyle>
          <a:p>
            <a:pPr lvl="0"/>
            <a:r>
              <a:rPr lang="zh-CN" altLang="en-US"/>
              <a:t>单击此处编辑母版文本样式</a:t>
            </a:r>
          </a:p>
        </p:txBody>
      </p:sp>
      <p:sp>
        <p:nvSpPr>
          <p:cNvPr id="17" name="Text Placeholder 16"/>
          <p:cNvSpPr>
            <a:spLocks noGrp="1"/>
          </p:cNvSpPr>
          <p:nvPr>
            <p:ph type="body" sz="quarter" idx="14"/>
          </p:nvPr>
        </p:nvSpPr>
        <p:spPr>
          <a:xfrm>
            <a:off x="3930072" y="4784725"/>
            <a:ext cx="4331855" cy="276225"/>
          </a:xfr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200" b="1" cap="all" baseline="0" dirty="0" smtClean="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1pPr>
          </a:lstStyle>
          <a:p>
            <a:pPr marL="0" lvl="0" algn="ctr"/>
            <a:r>
              <a:rPr lang="zh-CN" altLang="en-US"/>
              <a:t>单击此处编辑母版文本样式</a:t>
            </a:r>
          </a:p>
        </p:txBody>
      </p:sp>
      <p:grpSp>
        <p:nvGrpSpPr>
          <p:cNvPr id="10" name="Group 9">
            <a:extLst>
              <a:ext uri="{FF2B5EF4-FFF2-40B4-BE49-F238E27FC236}">
                <a16:creationId xmlns:a16="http://schemas.microsoft.com/office/drawing/2014/main" id="{9A98F507-4C7B-6440-9274-D567E17B880A}"/>
              </a:ext>
            </a:extLst>
          </p:cNvPr>
          <p:cNvGrpSpPr/>
          <p:nvPr userDrawn="1"/>
        </p:nvGrpSpPr>
        <p:grpSpPr>
          <a:xfrm>
            <a:off x="0" y="0"/>
            <a:ext cx="12192000" cy="397164"/>
            <a:chOff x="0" y="0"/>
            <a:chExt cx="12192000" cy="397164"/>
          </a:xfrm>
        </p:grpSpPr>
        <p:sp>
          <p:nvSpPr>
            <p:cNvPr id="11" name="Rectangle 10">
              <a:extLst>
                <a:ext uri="{FF2B5EF4-FFF2-40B4-BE49-F238E27FC236}">
                  <a16:creationId xmlns:a16="http://schemas.microsoft.com/office/drawing/2014/main" id="{0062FC0E-C608-DC42-8142-5E620C586391}"/>
                </a:ext>
              </a:extLst>
            </p:cNvPr>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ECC75DC-12D2-C548-B93B-8BE8DDE058E8}"/>
                </a:ext>
              </a:extLst>
            </p:cNvPr>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74F8930-F07E-A444-B191-FE56C3BD8316}"/>
                </a:ext>
              </a:extLst>
            </p:cNvPr>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226A990-F64D-7B46-9DDB-79FB7E56237D}"/>
                </a:ext>
              </a:extLst>
            </p:cNvPr>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09A52E3-1AD5-F04B-A519-876179FD2849}"/>
                </a:ext>
              </a:extLst>
            </p:cNvPr>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64198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Context or Quote with Photo">
    <p:bg>
      <p:bgPr>
        <a:solidFill>
          <a:schemeClr val="bg2"/>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5"/>
          </p:nvPr>
        </p:nvSpPr>
        <p:spPr>
          <a:xfrm>
            <a:off x="6350285" y="807867"/>
            <a:ext cx="5440648" cy="5445153"/>
          </a:xfrm>
        </p:spPr>
        <p:txBody>
          <a:bodyPr/>
          <a:lstStyle/>
          <a:p>
            <a:r>
              <a:rPr lang="zh-CN" altLang="en-US"/>
              <a:t>单击图标添加图片</a:t>
            </a:r>
            <a:endParaRPr lang="en-US"/>
          </a:p>
        </p:txBody>
      </p:sp>
      <p:sp>
        <p:nvSpPr>
          <p:cNvPr id="2" name="Title 1"/>
          <p:cNvSpPr>
            <a:spLocks noGrp="1"/>
          </p:cNvSpPr>
          <p:nvPr>
            <p:ph type="title" hasCustomPrompt="1"/>
          </p:nvPr>
        </p:nvSpPr>
        <p:spPr>
          <a:xfrm>
            <a:off x="854362" y="1237675"/>
            <a:ext cx="4331855" cy="910202"/>
          </a:xfrm>
        </p:spPr>
        <p:txBody>
          <a:bodyPr anchor="b">
            <a:normAutofit/>
          </a:bodyPr>
          <a:lstStyle>
            <a:lvl1pPr algn="ctr">
              <a:defRPr sz="2800" b="1" cap="all" baseline="0"/>
            </a:lvl1pPr>
          </a:lstStyle>
          <a:p>
            <a:r>
              <a:rPr lang="en-US" dirty="0"/>
              <a:t>CONTEXT or THEME</a:t>
            </a:r>
          </a:p>
        </p:txBody>
      </p:sp>
      <p:sp>
        <p:nvSpPr>
          <p:cNvPr id="3" name="Date Placeholder 2"/>
          <p:cNvSpPr>
            <a:spLocks noGrp="1"/>
          </p:cNvSpPr>
          <p:nvPr>
            <p:ph type="dt" sz="half" idx="10"/>
          </p:nvPr>
        </p:nvSpPr>
        <p:spPr>
          <a:xfrm>
            <a:off x="10751004" y="6335309"/>
            <a:ext cx="1181114" cy="250337"/>
          </a:xfrm>
        </p:spPr>
        <p:txBody>
          <a:bodyPr/>
          <a:lstStyle/>
          <a:p>
            <a:fld id="{5FDFC970-B950-4395-A833-47227D4A68CA}" type="datetime1">
              <a:rPr lang="en-US" smtClean="0"/>
              <a:t>2/25/24</a:t>
            </a:fld>
            <a:endParaRPr lang="en-US" dirty="0"/>
          </a:p>
        </p:txBody>
      </p:sp>
      <p:sp>
        <p:nvSpPr>
          <p:cNvPr id="4" name="Footer Placeholder 3"/>
          <p:cNvSpPr>
            <a:spLocks noGrp="1"/>
          </p:cNvSpPr>
          <p:nvPr>
            <p:ph type="ftr" sz="quarter" idx="11"/>
          </p:nvPr>
        </p:nvSpPr>
        <p:spPr>
          <a:xfrm>
            <a:off x="259882" y="6335309"/>
            <a:ext cx="3887245" cy="250337"/>
          </a:xfrm>
        </p:spPr>
        <p:txBody>
          <a:bodyPr/>
          <a:lstStyle/>
          <a:p>
            <a:r>
              <a:rPr lang="en-US"/>
              <a:t>PRESENTATION TITLE</a:t>
            </a:r>
            <a:endParaRPr lang="en-US" dirty="0"/>
          </a:p>
        </p:txBody>
      </p:sp>
      <p:sp>
        <p:nvSpPr>
          <p:cNvPr id="5" name="Slide Number Placeholder 4"/>
          <p:cNvSpPr>
            <a:spLocks noGrp="1"/>
          </p:cNvSpPr>
          <p:nvPr>
            <p:ph type="sldNum" sz="quarter" idx="12"/>
          </p:nvPr>
        </p:nvSpPr>
        <p:spPr>
          <a:xfrm>
            <a:off x="5587999" y="6335309"/>
            <a:ext cx="1016000" cy="250337"/>
          </a:xfrm>
        </p:spPr>
        <p:txBody>
          <a:bodyPr/>
          <a:lstStyle/>
          <a:p>
            <a:r>
              <a:rPr lang="en-US" dirty="0"/>
              <a:t>PAGE  </a:t>
            </a:r>
            <a:fld id="{93005692-73BE-493E-93AB-ECD6027A7652}" type="slidenum">
              <a:rPr lang="en-US" smtClean="0"/>
              <a:pPr/>
              <a:t>‹#›</a:t>
            </a:fld>
            <a:endParaRPr lang="en-US" dirty="0"/>
          </a:p>
        </p:txBody>
      </p:sp>
      <p:sp>
        <p:nvSpPr>
          <p:cNvPr id="15" name="Text Placeholder 14"/>
          <p:cNvSpPr>
            <a:spLocks noGrp="1"/>
          </p:cNvSpPr>
          <p:nvPr>
            <p:ph type="body" sz="quarter" idx="13"/>
          </p:nvPr>
        </p:nvSpPr>
        <p:spPr>
          <a:xfrm>
            <a:off x="544943" y="2409026"/>
            <a:ext cx="4950694" cy="2114550"/>
          </a:xfrm>
        </p:spPr>
        <p:txBody>
          <a:bodyPr anchor="ctr">
            <a:normAutofit/>
          </a:bodyPr>
          <a:lstStyle>
            <a:lvl1pPr marL="0" indent="0" algn="ctr">
              <a:lnSpc>
                <a:spcPct val="100000"/>
              </a:lnSpc>
              <a:buNone/>
              <a:defRPr sz="2200"/>
            </a:lvl1pPr>
            <a:lvl2pPr algn="ctr">
              <a:defRPr/>
            </a:lvl2pPr>
            <a:lvl3pPr algn="ctr">
              <a:defRPr/>
            </a:lvl3pPr>
            <a:lvl4pPr algn="ctr">
              <a:defRPr/>
            </a:lvl4pPr>
            <a:lvl5pPr algn="ctr">
              <a:defRPr/>
            </a:lvl5pPr>
          </a:lstStyle>
          <a:p>
            <a:pPr lvl="0"/>
            <a:r>
              <a:rPr lang="zh-CN" altLang="en-US"/>
              <a:t>单击此处编辑母版文本样式</a:t>
            </a:r>
          </a:p>
        </p:txBody>
      </p:sp>
      <p:sp>
        <p:nvSpPr>
          <p:cNvPr id="17" name="Text Placeholder 16"/>
          <p:cNvSpPr>
            <a:spLocks noGrp="1"/>
          </p:cNvSpPr>
          <p:nvPr>
            <p:ph type="body" sz="quarter" idx="14"/>
          </p:nvPr>
        </p:nvSpPr>
        <p:spPr>
          <a:xfrm>
            <a:off x="854362" y="4784725"/>
            <a:ext cx="4331855" cy="276225"/>
          </a:xfr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200" b="1" cap="all" baseline="0" dirty="0" smtClean="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1pPr>
          </a:lstStyle>
          <a:p>
            <a:pPr marL="0" lvl="0" algn="ctr"/>
            <a:r>
              <a:rPr lang="zh-CN" altLang="en-US"/>
              <a:t>单击此处编辑母版文本样式</a:t>
            </a:r>
          </a:p>
        </p:txBody>
      </p:sp>
      <p:cxnSp>
        <p:nvCxnSpPr>
          <p:cNvPr id="10" name="Straight Connector 9"/>
          <p:cNvCxnSpPr/>
          <p:nvPr userDrawn="1"/>
        </p:nvCxnSpPr>
        <p:spPr>
          <a:xfrm>
            <a:off x="854363" y="2244437"/>
            <a:ext cx="4331855" cy="0"/>
          </a:xfrm>
          <a:prstGeom prst="line">
            <a:avLst/>
          </a:prstGeom>
          <a:ln w="1587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userDrawn="1"/>
        </p:nvCxnSpPr>
        <p:spPr>
          <a:xfrm>
            <a:off x="854363" y="4668983"/>
            <a:ext cx="4331855" cy="0"/>
          </a:xfrm>
          <a:prstGeom prst="line">
            <a:avLst/>
          </a:prstGeom>
          <a:ln w="15875" cap="rnd">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8683A625-C185-494B-B37B-9A01244E3192}"/>
              </a:ext>
            </a:extLst>
          </p:cNvPr>
          <p:cNvGrpSpPr/>
          <p:nvPr userDrawn="1"/>
        </p:nvGrpSpPr>
        <p:grpSpPr>
          <a:xfrm>
            <a:off x="0" y="0"/>
            <a:ext cx="12192000" cy="397164"/>
            <a:chOff x="0" y="0"/>
            <a:chExt cx="12192000" cy="397164"/>
          </a:xfrm>
        </p:grpSpPr>
        <p:sp>
          <p:nvSpPr>
            <p:cNvPr id="13" name="Rectangle 12">
              <a:extLst>
                <a:ext uri="{FF2B5EF4-FFF2-40B4-BE49-F238E27FC236}">
                  <a16:creationId xmlns:a16="http://schemas.microsoft.com/office/drawing/2014/main" id="{EEB838A2-1B77-0E49-8EB2-7C6DCD7571CB}"/>
                </a:ext>
              </a:extLst>
            </p:cNvPr>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2B6C057-9898-964D-A318-DDE19B199684}"/>
                </a:ext>
              </a:extLst>
            </p:cNvPr>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A7EC5E2-3D95-A749-8B20-E089E5CD8094}"/>
                </a:ext>
              </a:extLst>
            </p:cNvPr>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F1FB6F0-3123-6F44-ADA3-9A378BBFB9EC}"/>
                </a:ext>
              </a:extLst>
            </p:cNvPr>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58458C1-B21A-1740-8C2E-D51A34AFD1A3}"/>
                </a:ext>
              </a:extLst>
            </p:cNvPr>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3317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Section Divider 1">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1550988" y="3461559"/>
            <a:ext cx="9070975" cy="598488"/>
          </a:xfrm>
        </p:spPr>
        <p:txBody>
          <a:bodyPr>
            <a:normAutofit/>
          </a:bodyPr>
          <a:lstStyle>
            <a:lvl1pPr marL="0" indent="0" algn="ctr">
              <a:buNone/>
              <a:defRPr sz="3200"/>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err="1"/>
              <a:t>Subheader</a:t>
            </a:r>
            <a:endParaRPr lang="en-US" dirty="0"/>
          </a:p>
        </p:txBody>
      </p:sp>
      <p:sp>
        <p:nvSpPr>
          <p:cNvPr id="2" name="Title 1"/>
          <p:cNvSpPr>
            <a:spLocks noGrp="1"/>
          </p:cNvSpPr>
          <p:nvPr>
            <p:ph type="title" hasCustomPrompt="1"/>
          </p:nvPr>
        </p:nvSpPr>
        <p:spPr>
          <a:xfrm>
            <a:off x="287591" y="2382981"/>
            <a:ext cx="11569729" cy="1046019"/>
          </a:xfrm>
        </p:spPr>
        <p:txBody>
          <a:bodyPr anchor="b">
            <a:normAutofit/>
          </a:bodyPr>
          <a:lstStyle>
            <a:lvl1pPr algn="ctr">
              <a:defRPr sz="6000" b="1" cap="all" baseline="0"/>
            </a:lvl1pPr>
          </a:lstStyle>
          <a:p>
            <a:r>
              <a:rPr lang="en-US" dirty="0"/>
              <a:t>SECTION DIVIDER</a:t>
            </a:r>
          </a:p>
        </p:txBody>
      </p:sp>
      <p:sp>
        <p:nvSpPr>
          <p:cNvPr id="3" name="Date Placeholder 2"/>
          <p:cNvSpPr>
            <a:spLocks noGrp="1"/>
          </p:cNvSpPr>
          <p:nvPr>
            <p:ph type="dt" sz="half" idx="10"/>
          </p:nvPr>
        </p:nvSpPr>
        <p:spPr>
          <a:xfrm>
            <a:off x="10751004" y="6335309"/>
            <a:ext cx="1181114" cy="250337"/>
          </a:xfrm>
        </p:spPr>
        <p:txBody>
          <a:bodyPr/>
          <a:lstStyle/>
          <a:p>
            <a:fld id="{5FDFC970-B950-4395-A833-47227D4A68CA}" type="datetime1">
              <a:rPr lang="en-US" smtClean="0"/>
              <a:t>2/25/24</a:t>
            </a:fld>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grpSp>
        <p:nvGrpSpPr>
          <p:cNvPr id="7" name="Group 6">
            <a:extLst>
              <a:ext uri="{FF2B5EF4-FFF2-40B4-BE49-F238E27FC236}">
                <a16:creationId xmlns:a16="http://schemas.microsoft.com/office/drawing/2014/main" id="{DA77994C-28FD-564D-8D2B-3C1D1E003F78}"/>
              </a:ext>
            </a:extLst>
          </p:cNvPr>
          <p:cNvGrpSpPr/>
          <p:nvPr userDrawn="1"/>
        </p:nvGrpSpPr>
        <p:grpSpPr>
          <a:xfrm>
            <a:off x="0" y="0"/>
            <a:ext cx="12192000" cy="397164"/>
            <a:chOff x="0" y="0"/>
            <a:chExt cx="12192000" cy="397164"/>
          </a:xfrm>
        </p:grpSpPr>
        <p:sp>
          <p:nvSpPr>
            <p:cNvPr id="8" name="Rectangle 7">
              <a:extLst>
                <a:ext uri="{FF2B5EF4-FFF2-40B4-BE49-F238E27FC236}">
                  <a16:creationId xmlns:a16="http://schemas.microsoft.com/office/drawing/2014/main" id="{3AF1F1A7-A97F-2043-A2B6-700DB47E5D6E}"/>
                </a:ext>
              </a:extLst>
            </p:cNvPr>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224B184-90A6-454F-9D9E-ECF073E8AB22}"/>
                </a:ext>
              </a:extLst>
            </p:cNvPr>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9BF415E-5C68-5A46-A4AA-12882385D646}"/>
                </a:ext>
              </a:extLst>
            </p:cNvPr>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8F68827-DD27-C847-A47E-256BF5F3DD58}"/>
                </a:ext>
              </a:extLst>
            </p:cNvPr>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0BE1C56-BDF3-2C49-8D53-7F278C21E615}"/>
                </a:ext>
              </a:extLst>
            </p:cNvPr>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67728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Section Divider 2">
    <p:bg>
      <p:bgPr>
        <a:solidFill>
          <a:schemeClr val="accent1"/>
        </a:solid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1550988" y="3461559"/>
            <a:ext cx="9070975" cy="598488"/>
          </a:xfrm>
        </p:spPr>
        <p:txBody>
          <a:bodyPr>
            <a:normAutofit/>
          </a:bodyPr>
          <a:lstStyle>
            <a:lvl1pPr marL="0" indent="0" algn="ctr">
              <a:buNone/>
              <a:defRPr sz="3200"/>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err="1"/>
              <a:t>Subheader</a:t>
            </a:r>
            <a:endParaRPr lang="en-US" dirty="0"/>
          </a:p>
        </p:txBody>
      </p:sp>
      <p:sp>
        <p:nvSpPr>
          <p:cNvPr id="2" name="Title 1"/>
          <p:cNvSpPr>
            <a:spLocks noGrp="1"/>
          </p:cNvSpPr>
          <p:nvPr>
            <p:ph type="title" hasCustomPrompt="1"/>
          </p:nvPr>
        </p:nvSpPr>
        <p:spPr>
          <a:xfrm>
            <a:off x="287591" y="2382981"/>
            <a:ext cx="11569729" cy="1046019"/>
          </a:xfrm>
        </p:spPr>
        <p:txBody>
          <a:bodyPr anchor="b">
            <a:normAutofit/>
          </a:bodyPr>
          <a:lstStyle>
            <a:lvl1pPr algn="ctr">
              <a:defRPr sz="6000" b="1" cap="all" baseline="0"/>
            </a:lvl1pPr>
          </a:lstStyle>
          <a:p>
            <a:r>
              <a:rPr lang="en-US" dirty="0"/>
              <a:t>SECTION DIVIDER</a:t>
            </a:r>
          </a:p>
        </p:txBody>
      </p:sp>
      <p:sp>
        <p:nvSpPr>
          <p:cNvPr id="3" name="Date Placeholder 2"/>
          <p:cNvSpPr>
            <a:spLocks noGrp="1"/>
          </p:cNvSpPr>
          <p:nvPr>
            <p:ph type="dt" sz="half" idx="10"/>
          </p:nvPr>
        </p:nvSpPr>
        <p:spPr>
          <a:xfrm>
            <a:off x="10751004" y="6335309"/>
            <a:ext cx="1181114" cy="250337"/>
          </a:xfrm>
        </p:spPr>
        <p:txBody>
          <a:bodyPr/>
          <a:lstStyle/>
          <a:p>
            <a:fld id="{5FDFC970-B950-4395-A833-47227D4A68CA}" type="datetime1">
              <a:rPr lang="en-US" smtClean="0"/>
              <a:t>2/25/24</a:t>
            </a:fld>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grpSp>
        <p:nvGrpSpPr>
          <p:cNvPr id="7" name="Group 6">
            <a:extLst>
              <a:ext uri="{FF2B5EF4-FFF2-40B4-BE49-F238E27FC236}">
                <a16:creationId xmlns:a16="http://schemas.microsoft.com/office/drawing/2014/main" id="{94B9973A-E968-E149-B111-4E3A0085298A}"/>
              </a:ext>
            </a:extLst>
          </p:cNvPr>
          <p:cNvGrpSpPr/>
          <p:nvPr userDrawn="1"/>
        </p:nvGrpSpPr>
        <p:grpSpPr>
          <a:xfrm>
            <a:off x="0" y="0"/>
            <a:ext cx="12192000" cy="397164"/>
            <a:chOff x="0" y="0"/>
            <a:chExt cx="12192000" cy="397164"/>
          </a:xfrm>
        </p:grpSpPr>
        <p:sp>
          <p:nvSpPr>
            <p:cNvPr id="8" name="Rectangle 7">
              <a:extLst>
                <a:ext uri="{FF2B5EF4-FFF2-40B4-BE49-F238E27FC236}">
                  <a16:creationId xmlns:a16="http://schemas.microsoft.com/office/drawing/2014/main" id="{3D2FDE60-617C-5041-979E-D1F7A2C5C89F}"/>
                </a:ext>
              </a:extLst>
            </p:cNvPr>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B4F1CEB-D611-BA47-A19D-E0A5A169870A}"/>
                </a:ext>
              </a:extLst>
            </p:cNvPr>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97D50D4-6174-034C-A3F3-E9AB2E1D3281}"/>
                </a:ext>
              </a:extLst>
            </p:cNvPr>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7EA6D82-A05D-0249-8E30-A4790C4403B2}"/>
                </a:ext>
              </a:extLst>
            </p:cNvPr>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C19425-79B1-3342-B23A-57609026ACF2}"/>
                </a:ext>
              </a:extLst>
            </p:cNvPr>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66828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Section Divider 3">
    <p:bg>
      <p:bgPr>
        <a:solidFill>
          <a:schemeClr val="tx1"/>
        </a:solid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1550988" y="3461559"/>
            <a:ext cx="9070975" cy="598488"/>
          </a:xfrm>
        </p:spPr>
        <p:txBody>
          <a:bodyPr>
            <a:normAutofit/>
          </a:bodyPr>
          <a:lstStyle>
            <a:lvl1pPr marL="0" indent="0" algn="ctr">
              <a:buNone/>
              <a:defRPr sz="3200">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err="1"/>
              <a:t>Subheader</a:t>
            </a:r>
            <a:endParaRPr lang="en-US" dirty="0"/>
          </a:p>
        </p:txBody>
      </p:sp>
      <p:sp>
        <p:nvSpPr>
          <p:cNvPr id="2" name="Title 1"/>
          <p:cNvSpPr>
            <a:spLocks noGrp="1"/>
          </p:cNvSpPr>
          <p:nvPr>
            <p:ph type="title" hasCustomPrompt="1"/>
          </p:nvPr>
        </p:nvSpPr>
        <p:spPr>
          <a:xfrm>
            <a:off x="287591" y="2382981"/>
            <a:ext cx="11569729" cy="1046019"/>
          </a:xfrm>
        </p:spPr>
        <p:txBody>
          <a:bodyPr anchor="b">
            <a:normAutofit/>
          </a:bodyPr>
          <a:lstStyle>
            <a:lvl1pPr algn="ctr">
              <a:defRPr sz="6000" b="1" cap="all" baseline="0">
                <a:solidFill>
                  <a:schemeClr val="bg1"/>
                </a:solidFill>
              </a:defRPr>
            </a:lvl1pPr>
          </a:lstStyle>
          <a:p>
            <a:r>
              <a:rPr lang="en-US" dirty="0"/>
              <a:t>SECTION DIVIDER</a:t>
            </a:r>
          </a:p>
        </p:txBody>
      </p:sp>
      <p:sp>
        <p:nvSpPr>
          <p:cNvPr id="3" name="Date Placeholder 2"/>
          <p:cNvSpPr>
            <a:spLocks noGrp="1"/>
          </p:cNvSpPr>
          <p:nvPr>
            <p:ph type="dt" sz="half" idx="10"/>
          </p:nvPr>
        </p:nvSpPr>
        <p:spPr>
          <a:xfrm>
            <a:off x="10751004" y="6335309"/>
            <a:ext cx="1181114" cy="250337"/>
          </a:xfrm>
        </p:spPr>
        <p:txBody>
          <a:bodyPr/>
          <a:lstStyle>
            <a:lvl1pPr>
              <a:defRPr>
                <a:solidFill>
                  <a:schemeClr val="bg1"/>
                </a:solidFill>
              </a:defRPr>
            </a:lvl1pPr>
          </a:lstStyle>
          <a:p>
            <a:fld id="{5FDFC970-B950-4395-A833-47227D4A68CA}" type="datetime1">
              <a:rPr lang="en-US" smtClean="0"/>
              <a:pPr/>
              <a:t>2/25/24</a:t>
            </a:fld>
            <a:endParaRPr lang="en-US" dirty="0"/>
          </a:p>
        </p:txBody>
      </p:sp>
      <p:sp>
        <p:nvSpPr>
          <p:cNvPr id="4" name="Footer Placeholder 3"/>
          <p:cNvSpPr>
            <a:spLocks noGrp="1"/>
          </p:cNvSpPr>
          <p:nvPr>
            <p:ph type="ftr" sz="quarter" idx="11"/>
          </p:nvPr>
        </p:nvSpPr>
        <p:spPr/>
        <p:txBody>
          <a:bodyPr/>
          <a:lstStyle>
            <a:lvl1pPr>
              <a:defRPr>
                <a:solidFill>
                  <a:schemeClr val="bg1"/>
                </a:solidFill>
              </a:defRPr>
            </a:lvl1pPr>
          </a:lstStyle>
          <a:p>
            <a:r>
              <a:rPr lang="en-US"/>
              <a:t>PRESENTATION TITLE</a:t>
            </a:r>
            <a:endParaRPr lang="en-US" dirty="0"/>
          </a:p>
        </p:txBody>
      </p:sp>
      <p:sp>
        <p:nvSpPr>
          <p:cNvPr id="5" name="Slide Number Placeholder 4"/>
          <p:cNvSpPr>
            <a:spLocks noGrp="1"/>
          </p:cNvSpPr>
          <p:nvPr>
            <p:ph type="sldNum" sz="quarter" idx="12"/>
          </p:nvPr>
        </p:nvSpPr>
        <p:spPr/>
        <p:txBody>
          <a:bodyPr/>
          <a:lstStyle>
            <a:lvl1pPr>
              <a:defRPr>
                <a:solidFill>
                  <a:schemeClr val="bg1"/>
                </a:solidFill>
              </a:defRPr>
            </a:lvl1pPr>
          </a:lstStyle>
          <a:p>
            <a:r>
              <a:rPr lang="en-US" dirty="0"/>
              <a:t>PAGE  </a:t>
            </a:r>
            <a:fld id="{93005692-73BE-493E-93AB-ECD6027A7652}" type="slidenum">
              <a:rPr lang="en-US" smtClean="0"/>
              <a:pPr/>
              <a:t>‹#›</a:t>
            </a:fld>
            <a:endParaRPr lang="en-US" dirty="0"/>
          </a:p>
        </p:txBody>
      </p:sp>
      <p:grpSp>
        <p:nvGrpSpPr>
          <p:cNvPr id="7" name="Group 6">
            <a:extLst>
              <a:ext uri="{FF2B5EF4-FFF2-40B4-BE49-F238E27FC236}">
                <a16:creationId xmlns:a16="http://schemas.microsoft.com/office/drawing/2014/main" id="{3C710A07-0963-2F48-B979-AEAC595D2302}"/>
              </a:ext>
            </a:extLst>
          </p:cNvPr>
          <p:cNvGrpSpPr/>
          <p:nvPr userDrawn="1"/>
        </p:nvGrpSpPr>
        <p:grpSpPr>
          <a:xfrm>
            <a:off x="0" y="0"/>
            <a:ext cx="12192000" cy="397164"/>
            <a:chOff x="0" y="0"/>
            <a:chExt cx="12192000" cy="397164"/>
          </a:xfrm>
        </p:grpSpPr>
        <p:sp>
          <p:nvSpPr>
            <p:cNvPr id="8" name="Rectangle 7">
              <a:extLst>
                <a:ext uri="{FF2B5EF4-FFF2-40B4-BE49-F238E27FC236}">
                  <a16:creationId xmlns:a16="http://schemas.microsoft.com/office/drawing/2014/main" id="{BEF4AFBB-4878-E449-BA3E-95D6B0E5FAB1}"/>
                </a:ext>
              </a:extLst>
            </p:cNvPr>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8A5CE70-AD3F-774E-BE63-C49B146F7847}"/>
                </a:ext>
              </a:extLst>
            </p:cNvPr>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CBF245-27F6-0A4E-A98C-1F74A015B671}"/>
                </a:ext>
              </a:extLst>
            </p:cNvPr>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79344F2-19C3-7A47-BC07-9351DEF6EEAF}"/>
                </a:ext>
              </a:extLst>
            </p:cNvPr>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D60D7D3-7608-864C-95F0-5D019659C1F5}"/>
                </a:ext>
              </a:extLst>
            </p:cNvPr>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35022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Closing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57225" y="4581236"/>
            <a:ext cx="10877550" cy="1597891"/>
          </a:xfrm>
          <a:noFill/>
        </p:spPr>
        <p:txBody>
          <a:bodyPr wrap="square" rtlCol="0" anchor="ctr" anchorCtr="1">
            <a:noAutofit/>
          </a:bodyPr>
          <a:lstStyle>
            <a:lvl1pPr algn="ctr">
              <a:defRPr lang="en-US" sz="1800" b="0" i="0" cap="none" baseline="0">
                <a:solidFill>
                  <a:schemeClr val="tx1"/>
                </a:solidFill>
                <a:latin typeface="Verdana" charset="0"/>
                <a:ea typeface="Verdana" charset="0"/>
                <a:cs typeface="Verdana" charset="0"/>
              </a:defRPr>
            </a:lvl1pPr>
          </a:lstStyle>
          <a:p>
            <a:pPr marL="0" lvl="0" algn="ctr">
              <a:lnSpc>
                <a:spcPct val="75000"/>
              </a:lnSpc>
            </a:pPr>
            <a:r>
              <a:rPr lang="en-US" dirty="0"/>
              <a:t>Click to edit master closing slide</a:t>
            </a:r>
          </a:p>
        </p:txBody>
      </p:sp>
      <p:sp>
        <p:nvSpPr>
          <p:cNvPr id="6" name="Date Placeholder 5"/>
          <p:cNvSpPr>
            <a:spLocks noGrp="1"/>
          </p:cNvSpPr>
          <p:nvPr>
            <p:ph type="dt" sz="half" idx="10"/>
          </p:nvPr>
        </p:nvSpPr>
        <p:spPr>
          <a:xfrm>
            <a:off x="10719067" y="6335309"/>
            <a:ext cx="1181114" cy="250337"/>
          </a:xfrm>
        </p:spPr>
        <p:txBody>
          <a:bodyPr/>
          <a:lstStyle/>
          <a:p>
            <a:fld id="{75D660D7-90CE-4513-A3CE-C070B9421917}" type="datetime1">
              <a:rPr lang="en-US" smtClean="0"/>
              <a:t>2/25/24</a:t>
            </a:fld>
            <a:endParaRPr lang="en-US" dirty="0"/>
          </a:p>
        </p:txBody>
      </p:sp>
      <p:sp>
        <p:nvSpPr>
          <p:cNvPr id="10" name="Footer Placeholder 9"/>
          <p:cNvSpPr>
            <a:spLocks noGrp="1"/>
          </p:cNvSpPr>
          <p:nvPr>
            <p:ph type="ftr" sz="quarter" idx="11"/>
          </p:nvPr>
        </p:nvSpPr>
        <p:spPr>
          <a:xfrm>
            <a:off x="291819" y="6335309"/>
            <a:ext cx="4829174" cy="250337"/>
          </a:xfrm>
        </p:spPr>
        <p:txBody>
          <a:bodyPr/>
          <a:lstStyle/>
          <a:p>
            <a:r>
              <a:rPr lang="en-US"/>
              <a:t>PRESENTATION TITLE</a:t>
            </a:r>
            <a:endParaRPr lang="en-US" dirty="0"/>
          </a:p>
        </p:txBody>
      </p:sp>
      <p:sp>
        <p:nvSpPr>
          <p:cNvPr id="11" name="Slide Number Placeholder 10"/>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grpSp>
        <p:nvGrpSpPr>
          <p:cNvPr id="16" name="Group 15"/>
          <p:cNvGrpSpPr/>
          <p:nvPr userDrawn="1"/>
        </p:nvGrpSpPr>
        <p:grpSpPr>
          <a:xfrm>
            <a:off x="0" y="0"/>
            <a:ext cx="12192000" cy="397164"/>
            <a:chOff x="0" y="0"/>
            <a:chExt cx="12192000" cy="397164"/>
          </a:xfrm>
        </p:grpSpPr>
        <p:sp>
          <p:nvSpPr>
            <p:cNvPr id="17" name="Rectangle 16"/>
            <p:cNvSpPr/>
            <p:nvPr userDrawn="1"/>
          </p:nvSpPr>
          <p:spPr>
            <a:xfrm>
              <a:off x="1" y="198582"/>
              <a:ext cx="3082197"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userDrawn="1"/>
          </p:nvSpPr>
          <p:spPr>
            <a:xfrm>
              <a:off x="3050818" y="198582"/>
              <a:ext cx="3047061"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3">
            <a:extLst>
              <a:ext uri="{FF2B5EF4-FFF2-40B4-BE49-F238E27FC236}">
                <a16:creationId xmlns:a16="http://schemas.microsoft.com/office/drawing/2014/main" id="{51951DB4-78E5-884C-BDE1-084877EE3A1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09063" y="985586"/>
            <a:ext cx="6173872" cy="4075200"/>
          </a:xfrm>
          <a:prstGeom prst="rect">
            <a:avLst/>
          </a:prstGeom>
        </p:spPr>
      </p:pic>
    </p:spTree>
    <p:extLst>
      <p:ext uri="{BB962C8B-B14F-4D97-AF65-F5344CB8AC3E}">
        <p14:creationId xmlns:p14="http://schemas.microsoft.com/office/powerpoint/2010/main" val="3269677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6" name="Picture Placeholder 5"/>
          <p:cNvSpPr>
            <a:spLocks noGrp="1"/>
          </p:cNvSpPr>
          <p:nvPr>
            <p:ph type="pic" sz="quarter" idx="13"/>
          </p:nvPr>
        </p:nvSpPr>
        <p:spPr>
          <a:xfrm>
            <a:off x="6094124" y="397164"/>
            <a:ext cx="6097876" cy="6460836"/>
          </a:xfrm>
        </p:spPr>
        <p:txBody>
          <a:bodyPr/>
          <a:lstStyle/>
          <a:p>
            <a:r>
              <a:rPr lang="zh-CN" altLang="en-US"/>
              <a:t>单击图标添加图片</a:t>
            </a:r>
            <a:endParaRPr lang="en-US"/>
          </a:p>
        </p:txBody>
      </p:sp>
      <p:sp>
        <p:nvSpPr>
          <p:cNvPr id="2" name="Title 1"/>
          <p:cNvSpPr>
            <a:spLocks noGrp="1"/>
          </p:cNvSpPr>
          <p:nvPr>
            <p:ph type="ctrTitle" hasCustomPrompt="1"/>
          </p:nvPr>
        </p:nvSpPr>
        <p:spPr>
          <a:xfrm>
            <a:off x="452740" y="1028940"/>
            <a:ext cx="5486243" cy="1474115"/>
          </a:xfrm>
        </p:spPr>
        <p:txBody>
          <a:bodyPr lIns="0" anchor="b">
            <a:noAutofit/>
          </a:bodyPr>
          <a:lstStyle>
            <a:lvl1pPr algn="l">
              <a:defRPr sz="5400" b="1" cap="all" baseline="0">
                <a:solidFill>
                  <a:schemeClr val="tx1"/>
                </a:solidFill>
                <a:latin typeface="+mj-lt"/>
              </a:defRPr>
            </a:lvl1pPr>
          </a:lstStyle>
          <a:p>
            <a:r>
              <a:rPr lang="en-US" dirty="0"/>
              <a:t>CLICK TO EDIT MASTER TITLE SLIDE</a:t>
            </a:r>
          </a:p>
        </p:txBody>
      </p:sp>
      <p:sp>
        <p:nvSpPr>
          <p:cNvPr id="3" name="Subtitle 2"/>
          <p:cNvSpPr>
            <a:spLocks noGrp="1"/>
          </p:cNvSpPr>
          <p:nvPr>
            <p:ph type="subTitle" idx="1"/>
          </p:nvPr>
        </p:nvSpPr>
        <p:spPr>
          <a:xfrm>
            <a:off x="452740" y="4266821"/>
            <a:ext cx="5486243" cy="666549"/>
          </a:xfrm>
        </p:spPr>
        <p:txBody>
          <a:bodyPr lIns="0" anchor="t">
            <a:normAutofit/>
          </a:bodyPr>
          <a:lstStyle>
            <a:lvl1pPr marL="0" indent="0" algn="l">
              <a:buNone/>
              <a:defRPr sz="1500" b="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7" name="Date Placeholder 6"/>
          <p:cNvSpPr>
            <a:spLocks noGrp="1"/>
          </p:cNvSpPr>
          <p:nvPr>
            <p:ph type="dt" sz="half" idx="10"/>
          </p:nvPr>
        </p:nvSpPr>
        <p:spPr>
          <a:xfrm>
            <a:off x="452740" y="2642329"/>
            <a:ext cx="1182916" cy="377962"/>
          </a:xfrm>
          <a:solidFill>
            <a:schemeClr val="accent1"/>
          </a:solidFill>
        </p:spPr>
        <p:txBody>
          <a:bodyPr/>
          <a:lstStyle>
            <a:lvl1pPr>
              <a:defRPr sz="11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fld id="{A318C6E2-4AA5-436E-9815-715E9B2235FA}" type="datetime1">
              <a:rPr lang="en-US" smtClean="0"/>
              <a:t>2/25/24</a:t>
            </a:fld>
            <a:endParaRPr lang="en-US" dirty="0"/>
          </a:p>
        </p:txBody>
      </p:sp>
      <p:sp>
        <p:nvSpPr>
          <p:cNvPr id="8" name="Footer Placeholder 7"/>
          <p:cNvSpPr>
            <a:spLocks noGrp="1"/>
          </p:cNvSpPr>
          <p:nvPr>
            <p:ph type="ftr" sz="quarter" idx="11"/>
          </p:nvPr>
        </p:nvSpPr>
        <p:spPr>
          <a:xfrm>
            <a:off x="6623674" y="6377231"/>
            <a:ext cx="4293708" cy="250337"/>
          </a:xfrm>
        </p:spPr>
        <p:txBody>
          <a:bodyPr/>
          <a:lstStyle>
            <a:lvl1pPr algn="ctr">
              <a:defRPr/>
            </a:lvl1pPr>
          </a:lstStyle>
          <a:p>
            <a:r>
              <a:rPr lang="en-US"/>
              <a:t>PRESENTATION TITLE</a:t>
            </a:r>
            <a:endParaRPr lang="en-US" dirty="0"/>
          </a:p>
        </p:txBody>
      </p:sp>
      <p:sp>
        <p:nvSpPr>
          <p:cNvPr id="9" name="Slide Number Placeholder 8"/>
          <p:cNvSpPr>
            <a:spLocks noGrp="1"/>
          </p:cNvSpPr>
          <p:nvPr>
            <p:ph type="sldNum" sz="quarter" idx="12"/>
          </p:nvPr>
        </p:nvSpPr>
        <p:spPr>
          <a:xfrm>
            <a:off x="11148416" y="6377231"/>
            <a:ext cx="553900" cy="250337"/>
          </a:xfrm>
        </p:spPr>
        <p:txBody>
          <a:bodyPr/>
          <a:lstStyle>
            <a:lvl1pPr algn="ctr">
              <a:defRPr/>
            </a:lvl1pPr>
          </a:lstStyle>
          <a:p>
            <a:fld id="{93005692-73BE-493E-93AB-ECD6027A7652}" type="slidenum">
              <a:rPr lang="en-US" smtClean="0"/>
              <a:pPr/>
              <a:t>‹#›</a:t>
            </a:fld>
            <a:endParaRPr lang="en-US" dirty="0"/>
          </a:p>
        </p:txBody>
      </p:sp>
      <p:grpSp>
        <p:nvGrpSpPr>
          <p:cNvPr id="30" name="Group 29"/>
          <p:cNvGrpSpPr/>
          <p:nvPr userDrawn="1"/>
        </p:nvGrpSpPr>
        <p:grpSpPr>
          <a:xfrm>
            <a:off x="0" y="0"/>
            <a:ext cx="12192000" cy="397164"/>
            <a:chOff x="0" y="0"/>
            <a:chExt cx="12192000" cy="397164"/>
          </a:xfrm>
        </p:grpSpPr>
        <p:sp>
          <p:nvSpPr>
            <p:cNvPr id="31" name="Rectangle 30"/>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6" name="Picture 15">
            <a:extLst>
              <a:ext uri="{FF2B5EF4-FFF2-40B4-BE49-F238E27FC236}">
                <a16:creationId xmlns:a16="http://schemas.microsoft.com/office/drawing/2014/main" id="{AED51070-0FEE-B746-AFAB-B0E11FE67C4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598000"/>
            <a:ext cx="4592702" cy="1260000"/>
          </a:xfrm>
          <a:prstGeom prst="rect">
            <a:avLst/>
          </a:prstGeom>
        </p:spPr>
      </p:pic>
    </p:spTree>
    <p:extLst>
      <p:ext uri="{BB962C8B-B14F-4D97-AF65-F5344CB8AC3E}">
        <p14:creationId xmlns:p14="http://schemas.microsoft.com/office/powerpoint/2010/main" val="1031835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Closing Slide_AL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33425" y="4682836"/>
            <a:ext cx="10725150" cy="1559782"/>
          </a:xfrm>
          <a:noFill/>
        </p:spPr>
        <p:txBody>
          <a:bodyPr wrap="square" rtlCol="0" anchor="ctr" anchorCtr="1">
            <a:noAutofit/>
          </a:bodyPr>
          <a:lstStyle>
            <a:lvl1pPr marL="0" algn="ctr">
              <a:lnSpc>
                <a:spcPct val="75000"/>
              </a:lnSpc>
              <a:defRPr lang="en-US" sz="1800" b="0" i="0">
                <a:solidFill>
                  <a:schemeClr val="bg1">
                    <a:alpha val="81000"/>
                  </a:schemeClr>
                </a:solidFill>
                <a:latin typeface="Verdana" charset="0"/>
                <a:ea typeface="Verdana" charset="0"/>
                <a:cs typeface="Verdana" charset="0"/>
              </a:defRPr>
            </a:lvl1pPr>
          </a:lstStyle>
          <a:p>
            <a:pPr marL="0" lvl="0" algn="ctr">
              <a:lnSpc>
                <a:spcPct val="75000"/>
              </a:lnSpc>
            </a:pPr>
            <a:r>
              <a:rPr lang="en-US" dirty="0"/>
              <a:t>Click to edit master closing slide</a:t>
            </a:r>
          </a:p>
        </p:txBody>
      </p:sp>
      <p:sp>
        <p:nvSpPr>
          <p:cNvPr id="6" name="Date Placeholder 5"/>
          <p:cNvSpPr>
            <a:spLocks noGrp="1"/>
          </p:cNvSpPr>
          <p:nvPr>
            <p:ph type="dt" sz="half" idx="10"/>
          </p:nvPr>
        </p:nvSpPr>
        <p:spPr>
          <a:xfrm>
            <a:off x="10765732" y="6335309"/>
            <a:ext cx="1181114" cy="250337"/>
          </a:xfrm>
        </p:spPr>
        <p:txBody>
          <a:bodyPr/>
          <a:lstStyle>
            <a:lvl1pPr>
              <a:defRPr>
                <a:solidFill>
                  <a:schemeClr val="bg1"/>
                </a:solidFill>
              </a:defRPr>
            </a:lvl1pPr>
          </a:lstStyle>
          <a:p>
            <a:fld id="{0A368D4B-3D0A-49AB-8EA2-2DC8CB4594DB}" type="datetime1">
              <a:rPr lang="en-US" smtClean="0"/>
              <a:pPr/>
              <a:t>2/25/24</a:t>
            </a:fld>
            <a:endParaRPr lang="en-US" dirty="0"/>
          </a:p>
        </p:txBody>
      </p:sp>
      <p:sp>
        <p:nvSpPr>
          <p:cNvPr id="7" name="Footer Placeholder 6"/>
          <p:cNvSpPr>
            <a:spLocks noGrp="1"/>
          </p:cNvSpPr>
          <p:nvPr>
            <p:ph type="ftr" sz="quarter" idx="11"/>
          </p:nvPr>
        </p:nvSpPr>
        <p:spPr>
          <a:xfrm>
            <a:off x="245154" y="6335309"/>
            <a:ext cx="4752974" cy="250337"/>
          </a:xfrm>
        </p:spPr>
        <p:txBody>
          <a:bodyPr/>
          <a:lstStyle>
            <a:lvl1pPr>
              <a:defRPr>
                <a:solidFill>
                  <a:schemeClr val="bg1"/>
                </a:solidFill>
              </a:defRPr>
            </a:lvl1pPr>
          </a:lstStyle>
          <a:p>
            <a:r>
              <a:rPr lang="en-US" dirty="0"/>
              <a:t>PRESENTATION TITLE</a:t>
            </a:r>
            <a:endParaRPr lang="en-US" dirty="0">
              <a:solidFill>
                <a:schemeClr val="bg1"/>
              </a:solidFill>
            </a:endParaRPr>
          </a:p>
        </p:txBody>
      </p:sp>
      <p:sp>
        <p:nvSpPr>
          <p:cNvPr id="8" name="Slide Number Placeholder 7"/>
          <p:cNvSpPr>
            <a:spLocks noGrp="1"/>
          </p:cNvSpPr>
          <p:nvPr>
            <p:ph type="sldNum" sz="quarter" idx="12"/>
          </p:nvPr>
        </p:nvSpPr>
        <p:spPr/>
        <p:txBody>
          <a:bodyPr/>
          <a:lstStyle>
            <a:lvl1pPr>
              <a:defRPr>
                <a:solidFill>
                  <a:schemeClr val="bg1"/>
                </a:solidFill>
              </a:defRPr>
            </a:lvl1pPr>
          </a:lstStyle>
          <a:p>
            <a:r>
              <a:rPr lang="en-US" dirty="0"/>
              <a:t>PAGE  </a:t>
            </a:r>
            <a:fld id="{93005692-73BE-493E-93AB-ECD6027A7652}" type="slidenum">
              <a:rPr lang="en-US" smtClean="0"/>
              <a:pPr/>
              <a:t>‹#›</a:t>
            </a:fld>
            <a:endParaRPr lang="en-US" dirty="0"/>
          </a:p>
        </p:txBody>
      </p:sp>
      <p:pic>
        <p:nvPicPr>
          <p:cNvPr id="5" name="Picture 4">
            <a:extLst>
              <a:ext uri="{FF2B5EF4-FFF2-40B4-BE49-F238E27FC236}">
                <a16:creationId xmlns:a16="http://schemas.microsoft.com/office/drawing/2014/main" id="{90DB1498-F58C-E646-9F6F-54D3F125A32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09064" y="985586"/>
            <a:ext cx="6173872" cy="4075200"/>
          </a:xfrm>
          <a:prstGeom prst="rect">
            <a:avLst/>
          </a:prstGeom>
        </p:spPr>
      </p:pic>
      <p:grpSp>
        <p:nvGrpSpPr>
          <p:cNvPr id="10" name="Group 9">
            <a:extLst>
              <a:ext uri="{FF2B5EF4-FFF2-40B4-BE49-F238E27FC236}">
                <a16:creationId xmlns:a16="http://schemas.microsoft.com/office/drawing/2014/main" id="{642D84BF-CC9F-2E45-B41E-E1018E52236B}"/>
              </a:ext>
            </a:extLst>
          </p:cNvPr>
          <p:cNvGrpSpPr/>
          <p:nvPr userDrawn="1"/>
        </p:nvGrpSpPr>
        <p:grpSpPr>
          <a:xfrm>
            <a:off x="0" y="0"/>
            <a:ext cx="12192000" cy="397164"/>
            <a:chOff x="0" y="0"/>
            <a:chExt cx="12192000" cy="397164"/>
          </a:xfrm>
        </p:grpSpPr>
        <p:sp>
          <p:nvSpPr>
            <p:cNvPr id="11" name="Rectangle 10">
              <a:extLst>
                <a:ext uri="{FF2B5EF4-FFF2-40B4-BE49-F238E27FC236}">
                  <a16:creationId xmlns:a16="http://schemas.microsoft.com/office/drawing/2014/main" id="{B4C387F9-B9F8-B843-A4AF-1DE8170DDD75}"/>
                </a:ext>
              </a:extLst>
            </p:cNvPr>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8777F05-86E1-1440-B143-A590EF7D0CF5}"/>
                </a:ext>
              </a:extLst>
            </p:cNvPr>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2ABB63A-2280-5247-9344-AFFBEEA91B4A}"/>
                </a:ext>
              </a:extLst>
            </p:cNvPr>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47B0FD2-33DD-9B46-A0F5-B6C6D770C391}"/>
                </a:ext>
              </a:extLst>
            </p:cNvPr>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2A3A37A-AABE-5844-99CD-3DE6893FA8D7}"/>
                </a:ext>
              </a:extLst>
            </p:cNvPr>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722082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1_Closing Slide_Y+W">
    <p:spTree>
      <p:nvGrpSpPr>
        <p:cNvPr id="1" name=""/>
        <p:cNvGrpSpPr/>
        <p:nvPr/>
      </p:nvGrpSpPr>
      <p:grpSpPr>
        <a:xfrm>
          <a:off x="0" y="0"/>
          <a:ext cx="0" cy="0"/>
          <a:chOff x="0" y="0"/>
          <a:chExt cx="0" cy="0"/>
        </a:xfrm>
      </p:grpSpPr>
      <p:sp>
        <p:nvSpPr>
          <p:cNvPr id="6" name="Date Placeholder 5"/>
          <p:cNvSpPr>
            <a:spLocks noGrp="1"/>
          </p:cNvSpPr>
          <p:nvPr>
            <p:ph type="dt" sz="half" idx="10"/>
          </p:nvPr>
        </p:nvSpPr>
        <p:spPr>
          <a:xfrm>
            <a:off x="10719067" y="6335309"/>
            <a:ext cx="1181114" cy="250337"/>
          </a:xfrm>
        </p:spPr>
        <p:txBody>
          <a:bodyPr/>
          <a:lstStyle/>
          <a:p>
            <a:fld id="{75D660D7-90CE-4513-A3CE-C070B9421917}" type="datetime1">
              <a:rPr lang="en-US" smtClean="0"/>
              <a:t>2/25/24</a:t>
            </a:fld>
            <a:endParaRPr lang="en-US" dirty="0"/>
          </a:p>
        </p:txBody>
      </p:sp>
      <p:sp>
        <p:nvSpPr>
          <p:cNvPr id="10" name="Footer Placeholder 9"/>
          <p:cNvSpPr>
            <a:spLocks noGrp="1"/>
          </p:cNvSpPr>
          <p:nvPr>
            <p:ph type="ftr" sz="quarter" idx="11"/>
          </p:nvPr>
        </p:nvSpPr>
        <p:spPr>
          <a:xfrm>
            <a:off x="291819" y="6335309"/>
            <a:ext cx="4829174" cy="250337"/>
          </a:xfrm>
        </p:spPr>
        <p:txBody>
          <a:bodyPr/>
          <a:lstStyle/>
          <a:p>
            <a:r>
              <a:rPr lang="en-US"/>
              <a:t>PRESENTATION TITLE</a:t>
            </a:r>
            <a:endParaRPr lang="en-US" dirty="0"/>
          </a:p>
        </p:txBody>
      </p:sp>
      <p:sp>
        <p:nvSpPr>
          <p:cNvPr id="11" name="Slide Number Placeholder 10"/>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grpSp>
        <p:nvGrpSpPr>
          <p:cNvPr id="16" name="Group 15"/>
          <p:cNvGrpSpPr/>
          <p:nvPr userDrawn="1"/>
        </p:nvGrpSpPr>
        <p:grpSpPr>
          <a:xfrm>
            <a:off x="0" y="0"/>
            <a:ext cx="12192000" cy="397164"/>
            <a:chOff x="0" y="0"/>
            <a:chExt cx="12192000" cy="397164"/>
          </a:xfrm>
        </p:grpSpPr>
        <p:sp>
          <p:nvSpPr>
            <p:cNvPr id="17" name="Rectangle 16"/>
            <p:cNvSpPr/>
            <p:nvPr userDrawn="1"/>
          </p:nvSpPr>
          <p:spPr>
            <a:xfrm>
              <a:off x="1" y="198582"/>
              <a:ext cx="3082197"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userDrawn="1"/>
          </p:nvSpPr>
          <p:spPr>
            <a:xfrm>
              <a:off x="3050818" y="198582"/>
              <a:ext cx="3047061"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3">
            <a:extLst>
              <a:ext uri="{FF2B5EF4-FFF2-40B4-BE49-F238E27FC236}">
                <a16:creationId xmlns:a16="http://schemas.microsoft.com/office/drawing/2014/main" id="{51951DB4-78E5-884C-BDE1-084877EE3A1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09064" y="805093"/>
            <a:ext cx="6173872" cy="4075200"/>
          </a:xfrm>
          <a:prstGeom prst="rect">
            <a:avLst/>
          </a:prstGeom>
        </p:spPr>
      </p:pic>
      <p:pic>
        <p:nvPicPr>
          <p:cNvPr id="14" name="Picture 13">
            <a:extLst>
              <a:ext uri="{FF2B5EF4-FFF2-40B4-BE49-F238E27FC236}">
                <a16:creationId xmlns:a16="http://schemas.microsoft.com/office/drawing/2014/main" id="{F0B9F152-2C9C-3C49-91F6-1A68EA512696}"/>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5187315" y="4854114"/>
            <a:ext cx="1817370" cy="514350"/>
          </a:xfrm>
          <a:prstGeom prst="rect">
            <a:avLst/>
          </a:prstGeom>
        </p:spPr>
      </p:pic>
      <p:pic>
        <p:nvPicPr>
          <p:cNvPr id="15" name="Picture 14">
            <a:extLst>
              <a:ext uri="{FF2B5EF4-FFF2-40B4-BE49-F238E27FC236}">
                <a16:creationId xmlns:a16="http://schemas.microsoft.com/office/drawing/2014/main" id="{49FD4754-DD21-1142-99BB-DD4E08732830}"/>
              </a:ext>
            </a:extLst>
          </p:cNvPr>
          <p:cNvPicPr>
            <a:picLocks noChangeAspect="1"/>
          </p:cNvPicPr>
          <p:nvPr userDrawn="1"/>
        </p:nvPicPr>
        <p:blipFill>
          <a:blip r:embed="rId4">
            <a:extLst>
              <a:ext uri="{28A0092B-C50C-407E-A947-70E740481C1C}">
                <a14:useLocalDpi xmlns:a14="http://schemas.microsoft.com/office/drawing/2010/main" val="0"/>
              </a:ext>
            </a:extLst>
          </a:blip>
          <a:srcRect/>
          <a:stretch/>
        </p:blipFill>
        <p:spPr>
          <a:xfrm>
            <a:off x="4237482" y="5539328"/>
            <a:ext cx="3717036" cy="243459"/>
          </a:xfrm>
          <a:prstGeom prst="rect">
            <a:avLst/>
          </a:prstGeom>
        </p:spPr>
      </p:pic>
    </p:spTree>
    <p:extLst>
      <p:ext uri="{BB962C8B-B14F-4D97-AF65-F5344CB8AC3E}">
        <p14:creationId xmlns:p14="http://schemas.microsoft.com/office/powerpoint/2010/main" val="2455608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1_Closing Slide_Y+W_ALT">
    <p:bg>
      <p:bgPr>
        <a:solidFill>
          <a:schemeClr val="tx1"/>
        </a:solidFill>
        <a:effectLst/>
      </p:bgPr>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a:xfrm>
            <a:off x="10765732" y="6335309"/>
            <a:ext cx="1181114" cy="250337"/>
          </a:xfrm>
        </p:spPr>
        <p:txBody>
          <a:bodyPr/>
          <a:lstStyle>
            <a:lvl1pPr>
              <a:defRPr>
                <a:solidFill>
                  <a:schemeClr val="bg1"/>
                </a:solidFill>
              </a:defRPr>
            </a:lvl1pPr>
          </a:lstStyle>
          <a:p>
            <a:fld id="{0A368D4B-3D0A-49AB-8EA2-2DC8CB4594DB}" type="datetime1">
              <a:rPr lang="en-US" smtClean="0"/>
              <a:pPr/>
              <a:t>2/25/24</a:t>
            </a:fld>
            <a:endParaRPr lang="en-US" dirty="0"/>
          </a:p>
        </p:txBody>
      </p:sp>
      <p:sp>
        <p:nvSpPr>
          <p:cNvPr id="7" name="Footer Placeholder 6"/>
          <p:cNvSpPr>
            <a:spLocks noGrp="1"/>
          </p:cNvSpPr>
          <p:nvPr>
            <p:ph type="ftr" sz="quarter" idx="11"/>
          </p:nvPr>
        </p:nvSpPr>
        <p:spPr>
          <a:xfrm>
            <a:off x="245154" y="6335309"/>
            <a:ext cx="4752974" cy="250337"/>
          </a:xfrm>
        </p:spPr>
        <p:txBody>
          <a:bodyPr/>
          <a:lstStyle>
            <a:lvl1pPr>
              <a:defRPr>
                <a:solidFill>
                  <a:schemeClr val="bg1"/>
                </a:solidFill>
              </a:defRPr>
            </a:lvl1pPr>
          </a:lstStyle>
          <a:p>
            <a:r>
              <a:rPr lang="en-US" dirty="0"/>
              <a:t>PRESENTATION TITLE</a:t>
            </a:r>
            <a:endParaRPr lang="en-US" dirty="0">
              <a:solidFill>
                <a:schemeClr val="bg1"/>
              </a:solidFill>
            </a:endParaRPr>
          </a:p>
        </p:txBody>
      </p:sp>
      <p:sp>
        <p:nvSpPr>
          <p:cNvPr id="8" name="Slide Number Placeholder 7"/>
          <p:cNvSpPr>
            <a:spLocks noGrp="1"/>
          </p:cNvSpPr>
          <p:nvPr>
            <p:ph type="sldNum" sz="quarter" idx="12"/>
          </p:nvPr>
        </p:nvSpPr>
        <p:spPr/>
        <p:txBody>
          <a:bodyPr/>
          <a:lstStyle>
            <a:lvl1pPr>
              <a:defRPr>
                <a:solidFill>
                  <a:schemeClr val="bg1"/>
                </a:solidFill>
              </a:defRPr>
            </a:lvl1pPr>
          </a:lstStyle>
          <a:p>
            <a:r>
              <a:rPr lang="en-US" dirty="0"/>
              <a:t>PAGE  </a:t>
            </a:r>
            <a:fld id="{93005692-73BE-493E-93AB-ECD6027A7652}" type="slidenum">
              <a:rPr lang="en-US" smtClean="0"/>
              <a:pPr/>
              <a:t>‹#›</a:t>
            </a:fld>
            <a:endParaRPr lang="en-US" dirty="0"/>
          </a:p>
        </p:txBody>
      </p:sp>
      <p:pic>
        <p:nvPicPr>
          <p:cNvPr id="5" name="Picture 4">
            <a:extLst>
              <a:ext uri="{FF2B5EF4-FFF2-40B4-BE49-F238E27FC236}">
                <a16:creationId xmlns:a16="http://schemas.microsoft.com/office/drawing/2014/main" id="{90DB1498-F58C-E646-9F6F-54D3F125A32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09064" y="799131"/>
            <a:ext cx="6173872" cy="4075200"/>
          </a:xfrm>
          <a:prstGeom prst="rect">
            <a:avLst/>
          </a:prstGeom>
        </p:spPr>
      </p:pic>
      <p:grpSp>
        <p:nvGrpSpPr>
          <p:cNvPr id="10" name="Group 9">
            <a:extLst>
              <a:ext uri="{FF2B5EF4-FFF2-40B4-BE49-F238E27FC236}">
                <a16:creationId xmlns:a16="http://schemas.microsoft.com/office/drawing/2014/main" id="{642D84BF-CC9F-2E45-B41E-E1018E52236B}"/>
              </a:ext>
            </a:extLst>
          </p:cNvPr>
          <p:cNvGrpSpPr/>
          <p:nvPr userDrawn="1"/>
        </p:nvGrpSpPr>
        <p:grpSpPr>
          <a:xfrm>
            <a:off x="0" y="0"/>
            <a:ext cx="12192000" cy="397164"/>
            <a:chOff x="0" y="0"/>
            <a:chExt cx="12192000" cy="397164"/>
          </a:xfrm>
        </p:grpSpPr>
        <p:sp>
          <p:nvSpPr>
            <p:cNvPr id="11" name="Rectangle 10">
              <a:extLst>
                <a:ext uri="{FF2B5EF4-FFF2-40B4-BE49-F238E27FC236}">
                  <a16:creationId xmlns:a16="http://schemas.microsoft.com/office/drawing/2014/main" id="{B4C387F9-B9F8-B843-A4AF-1DE8170DDD75}"/>
                </a:ext>
              </a:extLst>
            </p:cNvPr>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8777F05-86E1-1440-B143-A590EF7D0CF5}"/>
                </a:ext>
              </a:extLst>
            </p:cNvPr>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2ABB63A-2280-5247-9344-AFFBEEA91B4A}"/>
                </a:ext>
              </a:extLst>
            </p:cNvPr>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47B0FD2-33DD-9B46-A0F5-B6C6D770C391}"/>
                </a:ext>
              </a:extLst>
            </p:cNvPr>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2A3A37A-AABE-5844-99CD-3DE6893FA8D7}"/>
                </a:ext>
              </a:extLst>
            </p:cNvPr>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6" name="Picture 15">
            <a:extLst>
              <a:ext uri="{FF2B5EF4-FFF2-40B4-BE49-F238E27FC236}">
                <a16:creationId xmlns:a16="http://schemas.microsoft.com/office/drawing/2014/main" id="{44F621A7-BC12-434B-BB2A-7AB9ABA1472B}"/>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5187315" y="4854114"/>
            <a:ext cx="1817370" cy="514350"/>
          </a:xfrm>
          <a:prstGeom prst="rect">
            <a:avLst/>
          </a:prstGeom>
        </p:spPr>
      </p:pic>
      <p:pic>
        <p:nvPicPr>
          <p:cNvPr id="17" name="Picture 16">
            <a:extLst>
              <a:ext uri="{FF2B5EF4-FFF2-40B4-BE49-F238E27FC236}">
                <a16:creationId xmlns:a16="http://schemas.microsoft.com/office/drawing/2014/main" id="{17034381-4CDE-A64B-9AB1-A8FE06B6A141}"/>
              </a:ext>
            </a:extLst>
          </p:cNvPr>
          <p:cNvPicPr>
            <a:picLocks noChangeAspect="1"/>
          </p:cNvPicPr>
          <p:nvPr userDrawn="1"/>
        </p:nvPicPr>
        <p:blipFill>
          <a:blip r:embed="rId4">
            <a:extLst>
              <a:ext uri="{28A0092B-C50C-407E-A947-70E740481C1C}">
                <a14:useLocalDpi xmlns:a14="http://schemas.microsoft.com/office/drawing/2010/main" val="0"/>
              </a:ext>
            </a:extLst>
          </a:blip>
          <a:srcRect/>
          <a:stretch/>
        </p:blipFill>
        <p:spPr>
          <a:xfrm>
            <a:off x="4237482" y="5539328"/>
            <a:ext cx="3717036" cy="243459"/>
          </a:xfrm>
          <a:prstGeom prst="rect">
            <a:avLst/>
          </a:prstGeom>
        </p:spPr>
      </p:pic>
    </p:spTree>
    <p:extLst>
      <p:ext uri="{BB962C8B-B14F-4D97-AF65-F5344CB8AC3E}">
        <p14:creationId xmlns:p14="http://schemas.microsoft.com/office/powerpoint/2010/main" val="3688444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Title Slide Blac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2740" y="1028940"/>
            <a:ext cx="9504060" cy="1474115"/>
          </a:xfrm>
        </p:spPr>
        <p:txBody>
          <a:bodyPr lIns="0" anchor="b">
            <a:noAutofit/>
          </a:bodyPr>
          <a:lstStyle>
            <a:lvl1pPr algn="l">
              <a:defRPr sz="5400" b="1" cap="all" baseline="0">
                <a:solidFill>
                  <a:schemeClr val="bg1"/>
                </a:solidFill>
                <a:latin typeface="+mj-lt"/>
              </a:defRPr>
            </a:lvl1pPr>
          </a:lstStyle>
          <a:p>
            <a:r>
              <a:rPr lang="en-US" dirty="0"/>
              <a:t>CLICK TO EDIT MASTER TITLE SLIDE</a:t>
            </a:r>
          </a:p>
        </p:txBody>
      </p:sp>
      <p:sp>
        <p:nvSpPr>
          <p:cNvPr id="3" name="Subtitle 2"/>
          <p:cNvSpPr>
            <a:spLocks noGrp="1"/>
          </p:cNvSpPr>
          <p:nvPr>
            <p:ph type="subTitle" idx="1"/>
          </p:nvPr>
        </p:nvSpPr>
        <p:spPr>
          <a:xfrm>
            <a:off x="452740" y="4266821"/>
            <a:ext cx="5486243" cy="666549"/>
          </a:xfrm>
        </p:spPr>
        <p:txBody>
          <a:bodyPr lIns="0" anchor="t">
            <a:normAutofit/>
          </a:bodyPr>
          <a:lstStyle>
            <a:lvl1pPr marL="0" indent="0" algn="l">
              <a:buNone/>
              <a:defRPr sz="1500" b="0">
                <a:solidFill>
                  <a:schemeClr val="bg1">
                    <a:lumMod val="8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7" name="Date Placeholder 6"/>
          <p:cNvSpPr>
            <a:spLocks noGrp="1"/>
          </p:cNvSpPr>
          <p:nvPr>
            <p:ph type="dt" sz="half" idx="10"/>
          </p:nvPr>
        </p:nvSpPr>
        <p:spPr>
          <a:xfrm>
            <a:off x="452740" y="2642329"/>
            <a:ext cx="1182916" cy="377962"/>
          </a:xfrm>
          <a:solidFill>
            <a:schemeClr val="accent1"/>
          </a:solidFill>
          <a:ln>
            <a:noFill/>
          </a:ln>
        </p:spPr>
        <p:txBody>
          <a:bodyPr/>
          <a:lstStyle>
            <a:lvl1pPr>
              <a:defRPr sz="11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fld id="{A318C6E2-4AA5-436E-9815-715E9B2235FA}" type="datetime1">
              <a:rPr lang="en-US" smtClean="0"/>
              <a:t>2/25/24</a:t>
            </a:fld>
            <a:endParaRPr lang="en-US" dirty="0"/>
          </a:p>
        </p:txBody>
      </p:sp>
      <p:sp>
        <p:nvSpPr>
          <p:cNvPr id="8" name="Footer Placeholder 7"/>
          <p:cNvSpPr>
            <a:spLocks noGrp="1"/>
          </p:cNvSpPr>
          <p:nvPr>
            <p:ph type="ftr" sz="quarter" idx="11"/>
          </p:nvPr>
        </p:nvSpPr>
        <p:spPr>
          <a:xfrm>
            <a:off x="6623674" y="6377231"/>
            <a:ext cx="4293708" cy="250337"/>
          </a:xfrm>
        </p:spPr>
        <p:txBody>
          <a:bodyPr/>
          <a:lstStyle>
            <a:lvl1pPr algn="ctr">
              <a:defRPr>
                <a:solidFill>
                  <a:schemeClr val="bg1">
                    <a:lumMod val="85000"/>
                  </a:schemeClr>
                </a:solidFill>
              </a:defRPr>
            </a:lvl1pPr>
          </a:lstStyle>
          <a:p>
            <a:r>
              <a:rPr lang="en-US"/>
              <a:t>PRESENTATION TITLE</a:t>
            </a:r>
            <a:endParaRPr lang="en-US" dirty="0"/>
          </a:p>
        </p:txBody>
      </p:sp>
      <p:sp>
        <p:nvSpPr>
          <p:cNvPr id="9" name="Slide Number Placeholder 8"/>
          <p:cNvSpPr>
            <a:spLocks noGrp="1"/>
          </p:cNvSpPr>
          <p:nvPr>
            <p:ph type="sldNum" sz="quarter" idx="12"/>
          </p:nvPr>
        </p:nvSpPr>
        <p:spPr>
          <a:xfrm>
            <a:off x="11148416" y="6377231"/>
            <a:ext cx="553900" cy="250337"/>
          </a:xfrm>
        </p:spPr>
        <p:txBody>
          <a:bodyPr/>
          <a:lstStyle>
            <a:lvl1pPr algn="ctr">
              <a:defRPr>
                <a:solidFill>
                  <a:schemeClr val="bg1">
                    <a:lumMod val="85000"/>
                  </a:schemeClr>
                </a:solidFill>
              </a:defRPr>
            </a:lvl1pPr>
          </a:lstStyle>
          <a:p>
            <a:fld id="{93005692-73BE-493E-93AB-ECD6027A7652}" type="slidenum">
              <a:rPr lang="en-US" smtClean="0"/>
              <a:pPr/>
              <a:t>‹#›</a:t>
            </a:fld>
            <a:endParaRPr lang="en-US" dirty="0"/>
          </a:p>
        </p:txBody>
      </p:sp>
      <p:grpSp>
        <p:nvGrpSpPr>
          <p:cNvPr id="23" name="Group 22"/>
          <p:cNvGrpSpPr/>
          <p:nvPr userDrawn="1"/>
        </p:nvGrpSpPr>
        <p:grpSpPr>
          <a:xfrm>
            <a:off x="0" y="0"/>
            <a:ext cx="12192000" cy="397164"/>
            <a:chOff x="0" y="0"/>
            <a:chExt cx="12192000" cy="397164"/>
          </a:xfrm>
        </p:grpSpPr>
        <p:sp>
          <p:nvSpPr>
            <p:cNvPr id="24" name="Rectangle 23"/>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4" name="Picture 13">
            <a:extLst>
              <a:ext uri="{FF2B5EF4-FFF2-40B4-BE49-F238E27FC236}">
                <a16:creationId xmlns:a16="http://schemas.microsoft.com/office/drawing/2014/main" id="{A25637DD-B94D-0C4B-80E5-DEC983B41AF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598000"/>
            <a:ext cx="4592704" cy="1260000"/>
          </a:xfrm>
          <a:prstGeom prst="rect">
            <a:avLst/>
          </a:prstGeom>
        </p:spPr>
      </p:pic>
    </p:spTree>
    <p:extLst>
      <p:ext uri="{BB962C8B-B14F-4D97-AF65-F5344CB8AC3E}">
        <p14:creationId xmlns:p14="http://schemas.microsoft.com/office/powerpoint/2010/main" val="2528952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Black with Image">
    <p:bg>
      <p:bgPr>
        <a:solidFill>
          <a:schemeClr val="tx1"/>
        </a:solidFill>
        <a:effectLst/>
      </p:bgPr>
    </p:bg>
    <p:spTree>
      <p:nvGrpSpPr>
        <p:cNvPr id="1" name=""/>
        <p:cNvGrpSpPr/>
        <p:nvPr/>
      </p:nvGrpSpPr>
      <p:grpSpPr>
        <a:xfrm>
          <a:off x="0" y="0"/>
          <a:ext cx="0" cy="0"/>
          <a:chOff x="0" y="0"/>
          <a:chExt cx="0" cy="0"/>
        </a:xfrm>
      </p:grpSpPr>
      <p:sp>
        <p:nvSpPr>
          <p:cNvPr id="18" name="Picture Placeholder 5"/>
          <p:cNvSpPr>
            <a:spLocks noGrp="1"/>
          </p:cNvSpPr>
          <p:nvPr>
            <p:ph type="pic" sz="quarter" idx="13"/>
          </p:nvPr>
        </p:nvSpPr>
        <p:spPr>
          <a:xfrm>
            <a:off x="6094124" y="397164"/>
            <a:ext cx="6097876" cy="6460836"/>
          </a:xfrm>
        </p:spPr>
        <p:txBody>
          <a:bodyPr/>
          <a:lstStyle/>
          <a:p>
            <a:r>
              <a:rPr lang="zh-CN" altLang="en-US"/>
              <a:t>单击图标添加图片</a:t>
            </a:r>
            <a:endParaRPr lang="en-US"/>
          </a:p>
        </p:txBody>
      </p:sp>
      <p:sp>
        <p:nvSpPr>
          <p:cNvPr id="2" name="Title 1"/>
          <p:cNvSpPr>
            <a:spLocks noGrp="1"/>
          </p:cNvSpPr>
          <p:nvPr>
            <p:ph type="ctrTitle" hasCustomPrompt="1"/>
          </p:nvPr>
        </p:nvSpPr>
        <p:spPr>
          <a:xfrm>
            <a:off x="452740" y="1028940"/>
            <a:ext cx="5486243" cy="1474115"/>
          </a:xfrm>
        </p:spPr>
        <p:txBody>
          <a:bodyPr lIns="0" anchor="b">
            <a:noAutofit/>
          </a:bodyPr>
          <a:lstStyle>
            <a:lvl1pPr algn="l">
              <a:defRPr sz="5400" b="1" cap="all" baseline="0">
                <a:solidFill>
                  <a:schemeClr val="bg1"/>
                </a:solidFill>
                <a:latin typeface="+mj-lt"/>
              </a:defRPr>
            </a:lvl1pPr>
          </a:lstStyle>
          <a:p>
            <a:r>
              <a:rPr lang="en-US" dirty="0"/>
              <a:t>CLICK TO EDIT MASTER TITLE SLIDE</a:t>
            </a:r>
          </a:p>
        </p:txBody>
      </p:sp>
      <p:sp>
        <p:nvSpPr>
          <p:cNvPr id="3" name="Subtitle 2"/>
          <p:cNvSpPr>
            <a:spLocks noGrp="1"/>
          </p:cNvSpPr>
          <p:nvPr>
            <p:ph type="subTitle" idx="1"/>
          </p:nvPr>
        </p:nvSpPr>
        <p:spPr>
          <a:xfrm>
            <a:off x="452740" y="4266821"/>
            <a:ext cx="5486243" cy="666549"/>
          </a:xfrm>
        </p:spPr>
        <p:txBody>
          <a:bodyPr lIns="0" anchor="t">
            <a:normAutofit/>
          </a:bodyPr>
          <a:lstStyle>
            <a:lvl1pPr marL="0" indent="0" algn="l">
              <a:buNone/>
              <a:defRPr sz="1500" b="0">
                <a:solidFill>
                  <a:schemeClr val="bg1">
                    <a:lumMod val="8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7" name="Date Placeholder 6"/>
          <p:cNvSpPr>
            <a:spLocks noGrp="1"/>
          </p:cNvSpPr>
          <p:nvPr>
            <p:ph type="dt" sz="half" idx="10"/>
          </p:nvPr>
        </p:nvSpPr>
        <p:spPr>
          <a:xfrm>
            <a:off x="452740" y="2642329"/>
            <a:ext cx="1182916" cy="377962"/>
          </a:xfrm>
          <a:solidFill>
            <a:schemeClr val="accent1"/>
          </a:solidFill>
          <a:ln>
            <a:noFill/>
          </a:ln>
        </p:spPr>
        <p:txBody>
          <a:bodyPr/>
          <a:lstStyle>
            <a:lvl1pPr>
              <a:defRPr sz="11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fld id="{A318C6E2-4AA5-436E-9815-715E9B2235FA}" type="datetime1">
              <a:rPr lang="en-US" smtClean="0"/>
              <a:t>2/25/24</a:t>
            </a:fld>
            <a:endParaRPr lang="en-US" dirty="0"/>
          </a:p>
        </p:txBody>
      </p:sp>
      <p:sp>
        <p:nvSpPr>
          <p:cNvPr id="8" name="Footer Placeholder 7"/>
          <p:cNvSpPr>
            <a:spLocks noGrp="1"/>
          </p:cNvSpPr>
          <p:nvPr>
            <p:ph type="ftr" sz="quarter" idx="11"/>
          </p:nvPr>
        </p:nvSpPr>
        <p:spPr>
          <a:xfrm>
            <a:off x="6623674" y="6377231"/>
            <a:ext cx="4293708" cy="250337"/>
          </a:xfrm>
        </p:spPr>
        <p:txBody>
          <a:bodyPr/>
          <a:lstStyle>
            <a:lvl1pPr algn="ctr">
              <a:defRPr>
                <a:solidFill>
                  <a:schemeClr val="bg1">
                    <a:lumMod val="85000"/>
                  </a:schemeClr>
                </a:solidFill>
              </a:defRPr>
            </a:lvl1pPr>
          </a:lstStyle>
          <a:p>
            <a:r>
              <a:rPr lang="en-US"/>
              <a:t>PRESENTATION TITLE</a:t>
            </a:r>
            <a:endParaRPr lang="en-US" dirty="0"/>
          </a:p>
        </p:txBody>
      </p:sp>
      <p:sp>
        <p:nvSpPr>
          <p:cNvPr id="9" name="Slide Number Placeholder 8"/>
          <p:cNvSpPr>
            <a:spLocks noGrp="1"/>
          </p:cNvSpPr>
          <p:nvPr>
            <p:ph type="sldNum" sz="quarter" idx="12"/>
          </p:nvPr>
        </p:nvSpPr>
        <p:spPr>
          <a:xfrm>
            <a:off x="11148416" y="6377231"/>
            <a:ext cx="553900" cy="250337"/>
          </a:xfrm>
        </p:spPr>
        <p:txBody>
          <a:bodyPr/>
          <a:lstStyle>
            <a:lvl1pPr algn="ctr">
              <a:defRPr>
                <a:solidFill>
                  <a:schemeClr val="bg1">
                    <a:lumMod val="85000"/>
                  </a:schemeClr>
                </a:solidFill>
              </a:defRPr>
            </a:lvl1pPr>
          </a:lstStyle>
          <a:p>
            <a:fld id="{93005692-73BE-493E-93AB-ECD6027A7652}" type="slidenum">
              <a:rPr lang="en-US" smtClean="0"/>
              <a:pPr/>
              <a:t>‹#›</a:t>
            </a:fld>
            <a:endParaRPr lang="en-US" dirty="0"/>
          </a:p>
        </p:txBody>
      </p:sp>
      <p:grpSp>
        <p:nvGrpSpPr>
          <p:cNvPr id="30" name="Group 29"/>
          <p:cNvGrpSpPr/>
          <p:nvPr userDrawn="1"/>
        </p:nvGrpSpPr>
        <p:grpSpPr>
          <a:xfrm>
            <a:off x="0" y="0"/>
            <a:ext cx="12192000" cy="397164"/>
            <a:chOff x="0" y="0"/>
            <a:chExt cx="12192000" cy="397164"/>
          </a:xfrm>
        </p:grpSpPr>
        <p:sp>
          <p:nvSpPr>
            <p:cNvPr id="31" name="Rectangle 30"/>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6" name="Picture 15">
            <a:extLst>
              <a:ext uri="{FF2B5EF4-FFF2-40B4-BE49-F238E27FC236}">
                <a16:creationId xmlns:a16="http://schemas.microsoft.com/office/drawing/2014/main" id="{CA7E8EE6-1FF2-414B-9B24-9195B1BD6F7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598000"/>
            <a:ext cx="4592704" cy="1260000"/>
          </a:xfrm>
          <a:prstGeom prst="rect">
            <a:avLst/>
          </a:prstGeom>
        </p:spPr>
      </p:pic>
    </p:spTree>
    <p:extLst>
      <p:ext uri="{BB962C8B-B14F-4D97-AF65-F5344CB8AC3E}">
        <p14:creationId xmlns:p14="http://schemas.microsoft.com/office/powerpoint/2010/main" val="350106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1" baseline="0"/>
            </a:lvl1pPr>
          </a:lstStyle>
          <a:p>
            <a:r>
              <a:rPr lang="en-US" dirty="0"/>
              <a:t>CLICK TO EDIT MASTER TITLE STYLE</a:t>
            </a:r>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44D4B0C9-B47E-4B33-A656-C78D1805DA95}" type="datetime1">
              <a:rPr lang="en-US" smtClean="0"/>
              <a:t>2/25/24</a:t>
            </a:fld>
            <a:endParaRPr lang="en-US" dirty="0"/>
          </a:p>
        </p:txBody>
      </p:sp>
      <p:sp>
        <p:nvSpPr>
          <p:cNvPr id="8" name="Footer Placeholder 7"/>
          <p:cNvSpPr>
            <a:spLocks noGrp="1"/>
          </p:cNvSpPr>
          <p:nvPr>
            <p:ph type="ftr" sz="quarter" idx="11"/>
          </p:nvPr>
        </p:nvSpPr>
        <p:spPr/>
        <p:txBody>
          <a:bodyPr/>
          <a:lstStyle/>
          <a:p>
            <a:r>
              <a:rPr lang="en-US"/>
              <a:t>PRESENTATION TITLE</a:t>
            </a:r>
            <a:endParaRPr lang="en-US" dirty="0"/>
          </a:p>
        </p:txBody>
      </p:sp>
      <p:sp>
        <p:nvSpPr>
          <p:cNvPr id="9" name="Slide Number Placeholder 8"/>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spTree>
    <p:extLst>
      <p:ext uri="{BB962C8B-B14F-4D97-AF65-F5344CB8AC3E}">
        <p14:creationId xmlns:p14="http://schemas.microsoft.com/office/powerpoint/2010/main" val="666323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Menu">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8" name="Text Placeholder 7"/>
          <p:cNvSpPr>
            <a:spLocks noGrp="1"/>
          </p:cNvSpPr>
          <p:nvPr>
            <p:ph type="body" sz="quarter" idx="13" hasCustomPrompt="1"/>
          </p:nvPr>
        </p:nvSpPr>
        <p:spPr>
          <a:xfrm>
            <a:off x="7407696" y="685060"/>
            <a:ext cx="1420859" cy="286052"/>
          </a:xfrm>
        </p:spPr>
        <p:txBody>
          <a:bodyPr anchor="ctr">
            <a:noAutofit/>
          </a:bodyPr>
          <a:lstStyle>
            <a:lvl1pPr marL="0" indent="0" algn="ctr">
              <a:buNone/>
              <a:defRPr sz="1100" b="0" baseline="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MENU ITEM 1</a:t>
            </a:r>
          </a:p>
        </p:txBody>
      </p:sp>
      <p:sp>
        <p:nvSpPr>
          <p:cNvPr id="9" name="Text Placeholder 7"/>
          <p:cNvSpPr>
            <a:spLocks noGrp="1"/>
          </p:cNvSpPr>
          <p:nvPr>
            <p:ph type="body" sz="quarter" idx="14" hasCustomPrompt="1"/>
          </p:nvPr>
        </p:nvSpPr>
        <p:spPr>
          <a:xfrm>
            <a:off x="8908224" y="685060"/>
            <a:ext cx="1420859" cy="286052"/>
          </a:xfrm>
        </p:spPr>
        <p:txBody>
          <a:bodyPr anchor="ctr">
            <a:noAutofit/>
          </a:bodyPr>
          <a:lstStyle>
            <a:lvl1pPr marL="0" indent="0" algn="ctr">
              <a:buNone/>
              <a:defRPr sz="1100" b="0" baseline="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MENU ITEM 2</a:t>
            </a:r>
          </a:p>
        </p:txBody>
      </p:sp>
      <p:sp>
        <p:nvSpPr>
          <p:cNvPr id="10" name="Text Placeholder 7"/>
          <p:cNvSpPr>
            <a:spLocks noGrp="1"/>
          </p:cNvSpPr>
          <p:nvPr>
            <p:ph type="body" sz="quarter" idx="15" hasCustomPrompt="1"/>
          </p:nvPr>
        </p:nvSpPr>
        <p:spPr>
          <a:xfrm>
            <a:off x="10408752" y="685060"/>
            <a:ext cx="1420859" cy="286052"/>
          </a:xfrm>
        </p:spPr>
        <p:txBody>
          <a:bodyPr anchor="ctr">
            <a:noAutofit/>
          </a:bodyPr>
          <a:lstStyle>
            <a:lvl1pPr marL="0" indent="0" algn="ctr">
              <a:buNone/>
              <a:defRPr sz="1100" b="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MENU ITEM 3</a:t>
            </a:r>
          </a:p>
        </p:txBody>
      </p:sp>
      <p:sp>
        <p:nvSpPr>
          <p:cNvPr id="7" name="Date Placeholder 6"/>
          <p:cNvSpPr>
            <a:spLocks noGrp="1"/>
          </p:cNvSpPr>
          <p:nvPr>
            <p:ph type="dt" sz="half" idx="16"/>
          </p:nvPr>
        </p:nvSpPr>
        <p:spPr/>
        <p:txBody>
          <a:bodyPr/>
          <a:lstStyle/>
          <a:p>
            <a:fld id="{48C228CE-C572-4AF5-9728-AA6E475873DD}" type="datetime1">
              <a:rPr lang="en-US" smtClean="0"/>
              <a:t>2/25/24</a:t>
            </a:fld>
            <a:endParaRPr lang="en-US" dirty="0"/>
          </a:p>
        </p:txBody>
      </p:sp>
      <p:sp>
        <p:nvSpPr>
          <p:cNvPr id="11" name="Footer Placeholder 10"/>
          <p:cNvSpPr>
            <a:spLocks noGrp="1"/>
          </p:cNvSpPr>
          <p:nvPr>
            <p:ph type="ftr" sz="quarter" idx="17"/>
          </p:nvPr>
        </p:nvSpPr>
        <p:spPr/>
        <p:txBody>
          <a:bodyPr/>
          <a:lstStyle/>
          <a:p>
            <a:r>
              <a:rPr lang="en-US"/>
              <a:t>PRESENTATION TITLE</a:t>
            </a:r>
            <a:endParaRPr lang="en-US" dirty="0"/>
          </a:p>
        </p:txBody>
      </p:sp>
      <p:sp>
        <p:nvSpPr>
          <p:cNvPr id="12" name="Slide Number Placeholder 11"/>
          <p:cNvSpPr>
            <a:spLocks noGrp="1"/>
          </p:cNvSpPr>
          <p:nvPr>
            <p:ph type="sldNum" sz="quarter" idx="18"/>
          </p:nvPr>
        </p:nvSpPr>
        <p:spPr/>
        <p:txBody>
          <a:bodyPr/>
          <a:lstStyle/>
          <a:p>
            <a:r>
              <a:rPr lang="en-US" dirty="0"/>
              <a:t>PAGE  </a:t>
            </a:r>
            <a:fld id="{93005692-73BE-493E-93AB-ECD6027A7652}" type="slidenum">
              <a:rPr lang="en-US" smtClean="0"/>
              <a:pPr/>
              <a:t>‹#›</a:t>
            </a:fld>
            <a:endParaRPr lang="en-US" dirty="0"/>
          </a:p>
        </p:txBody>
      </p:sp>
      <p:sp>
        <p:nvSpPr>
          <p:cNvPr id="4" name="Title 3"/>
          <p:cNvSpPr>
            <a:spLocks noGrp="1"/>
          </p:cNvSpPr>
          <p:nvPr>
            <p:ph type="title"/>
          </p:nvPr>
        </p:nvSpPr>
        <p:spPr>
          <a:xfrm>
            <a:off x="259883" y="434108"/>
            <a:ext cx="7046081" cy="895927"/>
          </a:xfrm>
        </p:spPr>
        <p:txBody>
          <a:bodyPr/>
          <a:lstStyle>
            <a:lvl1pPr>
              <a:defRPr b="1" cap="all" baseline="0"/>
            </a:lvl1pPr>
          </a:lstStyle>
          <a:p>
            <a:r>
              <a:rPr lang="zh-CN" altLang="en-US"/>
              <a:t>单击此处编辑母版标题样式</a:t>
            </a:r>
            <a:endParaRPr lang="en-US" dirty="0"/>
          </a:p>
        </p:txBody>
      </p:sp>
    </p:spTree>
    <p:extLst>
      <p:ext uri="{BB962C8B-B14F-4D97-AF65-F5344CB8AC3E}">
        <p14:creationId xmlns:p14="http://schemas.microsoft.com/office/powerpoint/2010/main" val="1267036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9882" y="1709738"/>
            <a:ext cx="9399507" cy="2852737"/>
          </a:xfrm>
        </p:spPr>
        <p:txBody>
          <a:bodyPr anchor="b">
            <a:normAutofit/>
          </a:bodyPr>
          <a:lstStyle>
            <a:lvl1pPr algn="l">
              <a:defRPr sz="4000" b="1" cap="all" baseline="0">
                <a:solidFill>
                  <a:schemeClr val="tx1"/>
                </a:solidFill>
              </a:defRPr>
            </a:lvl1pPr>
          </a:lstStyle>
          <a:p>
            <a:r>
              <a:rPr lang="en-US" dirty="0"/>
              <a:t>CLICK TO EDIT MASTER</a:t>
            </a:r>
            <a:br>
              <a:rPr lang="en-US" dirty="0"/>
            </a:br>
            <a:r>
              <a:rPr lang="en-US" dirty="0"/>
              <a:t>SECTION TITLE SLIDE</a:t>
            </a:r>
          </a:p>
        </p:txBody>
      </p:sp>
      <p:sp>
        <p:nvSpPr>
          <p:cNvPr id="3" name="Text Placeholder 2"/>
          <p:cNvSpPr>
            <a:spLocks noGrp="1"/>
          </p:cNvSpPr>
          <p:nvPr>
            <p:ph type="body" idx="1"/>
          </p:nvPr>
        </p:nvSpPr>
        <p:spPr>
          <a:xfrm>
            <a:off x="259882" y="4589463"/>
            <a:ext cx="9399507" cy="1500187"/>
          </a:xfrm>
        </p:spPr>
        <p:txBody>
          <a:bodyPr>
            <a:normAutofit/>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7" name="Date Placeholder 6"/>
          <p:cNvSpPr>
            <a:spLocks noGrp="1"/>
          </p:cNvSpPr>
          <p:nvPr>
            <p:ph type="dt" sz="half" idx="10"/>
          </p:nvPr>
        </p:nvSpPr>
        <p:spPr/>
        <p:txBody>
          <a:bodyPr/>
          <a:lstStyle/>
          <a:p>
            <a:fld id="{026D43AC-4B94-471D-A170-0D88FCD1FB54}" type="datetime1">
              <a:rPr lang="en-US" smtClean="0"/>
              <a:t>2/25/24</a:t>
            </a:fld>
            <a:endParaRPr lang="en-US" dirty="0"/>
          </a:p>
        </p:txBody>
      </p:sp>
      <p:sp>
        <p:nvSpPr>
          <p:cNvPr id="8" name="Footer Placeholder 7"/>
          <p:cNvSpPr>
            <a:spLocks noGrp="1"/>
          </p:cNvSpPr>
          <p:nvPr>
            <p:ph type="ftr" sz="quarter" idx="11"/>
          </p:nvPr>
        </p:nvSpPr>
        <p:spPr/>
        <p:txBody>
          <a:bodyPr/>
          <a:lstStyle/>
          <a:p>
            <a:r>
              <a:rPr lang="en-US"/>
              <a:t>PRESENTATION TITLE</a:t>
            </a:r>
            <a:endParaRPr lang="en-US" dirty="0"/>
          </a:p>
        </p:txBody>
      </p:sp>
      <p:sp>
        <p:nvSpPr>
          <p:cNvPr id="9" name="Slide Number Placeholder 8"/>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spTree>
    <p:extLst>
      <p:ext uri="{BB962C8B-B14F-4D97-AF65-F5344CB8AC3E}">
        <p14:creationId xmlns:p14="http://schemas.microsoft.com/office/powerpoint/2010/main" val="2969021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itle" preserve="1">
  <p:cSld name="Section Header_ALT">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60521" y="3219583"/>
            <a:ext cx="8770620" cy="1212056"/>
          </a:xfrm>
        </p:spPr>
        <p:txBody>
          <a:bodyPr anchor="b">
            <a:noAutofit/>
          </a:bodyPr>
          <a:lstStyle>
            <a:lvl1pPr algn="l">
              <a:defRPr sz="4000" b="1" cap="all" baseline="0">
                <a:solidFill>
                  <a:schemeClr val="tx1"/>
                </a:solidFill>
                <a:latin typeface="+mj-lt"/>
              </a:defRPr>
            </a:lvl1pPr>
          </a:lstStyle>
          <a:p>
            <a:r>
              <a:rPr lang="en-US" dirty="0"/>
              <a:t>CLICK TO EDIT MASTER</a:t>
            </a:r>
            <a:br>
              <a:rPr lang="en-US" dirty="0"/>
            </a:br>
            <a:r>
              <a:rPr lang="en-US" dirty="0"/>
              <a:t>SECTION TITLE SLIDE OPTION 2</a:t>
            </a:r>
          </a:p>
        </p:txBody>
      </p:sp>
      <p:sp>
        <p:nvSpPr>
          <p:cNvPr id="3" name="Subtitle 2"/>
          <p:cNvSpPr>
            <a:spLocks noGrp="1"/>
          </p:cNvSpPr>
          <p:nvPr>
            <p:ph type="subTitle" idx="1"/>
          </p:nvPr>
        </p:nvSpPr>
        <p:spPr bwMode="gray">
          <a:xfrm>
            <a:off x="960521" y="4439469"/>
            <a:ext cx="8770620" cy="666549"/>
          </a:xfrm>
        </p:spPr>
        <p:txBody>
          <a:bodyPr anchor="t">
            <a:normAutofit/>
          </a:bodyPr>
          <a:lstStyle>
            <a:lvl1pPr marL="0" indent="0" algn="l">
              <a:buNone/>
              <a:defRPr sz="240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a:xfrm>
            <a:off x="10749107" y="6335309"/>
            <a:ext cx="1181114" cy="250337"/>
          </a:xfrm>
        </p:spPr>
        <p:txBody>
          <a:bodyPr/>
          <a:lstStyle/>
          <a:p>
            <a:fld id="{72EFF9E2-52BD-4C8D-9C57-79F661DB94A1}" type="datetime1">
              <a:rPr lang="en-US" smtClean="0"/>
              <a:t>2/25/24</a:t>
            </a:fld>
            <a:endParaRPr lang="en-US" dirty="0"/>
          </a:p>
        </p:txBody>
      </p:sp>
      <p:sp>
        <p:nvSpPr>
          <p:cNvPr id="5" name="Footer Placeholder 4"/>
          <p:cNvSpPr>
            <a:spLocks noGrp="1"/>
          </p:cNvSpPr>
          <p:nvPr>
            <p:ph type="ftr" sz="quarter" idx="11"/>
          </p:nvPr>
        </p:nvSpPr>
        <p:spPr>
          <a:xfrm>
            <a:off x="261779" y="6335309"/>
            <a:ext cx="4525878" cy="250337"/>
          </a:xfrm>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grpSp>
        <p:nvGrpSpPr>
          <p:cNvPr id="27" name="Group 26"/>
          <p:cNvGrpSpPr/>
          <p:nvPr userDrawn="1"/>
        </p:nvGrpSpPr>
        <p:grpSpPr>
          <a:xfrm>
            <a:off x="0" y="0"/>
            <a:ext cx="12192000" cy="397164"/>
            <a:chOff x="0" y="0"/>
            <a:chExt cx="12192000" cy="397164"/>
          </a:xfrm>
        </p:grpSpPr>
        <p:sp>
          <p:nvSpPr>
            <p:cNvPr id="28" name="Rectangle 27"/>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42748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9883" y="434108"/>
            <a:ext cx="11569729" cy="895927"/>
          </a:xfrm>
        </p:spPr>
        <p:txBody>
          <a:bodyPr/>
          <a:lstStyle>
            <a:lvl1pPr>
              <a:defRPr b="1"/>
            </a:lvl1pPr>
          </a:lstStyle>
          <a:p>
            <a:r>
              <a:rPr lang="en-US" dirty="0"/>
              <a:t>CLICK TO EDIT MASTER TITLE STYLE</a:t>
            </a:r>
          </a:p>
        </p:txBody>
      </p:sp>
      <p:sp>
        <p:nvSpPr>
          <p:cNvPr id="3" name="Content Placeholder 2"/>
          <p:cNvSpPr>
            <a:spLocks noGrp="1"/>
          </p:cNvSpPr>
          <p:nvPr>
            <p:ph sz="half" idx="1"/>
          </p:nvPr>
        </p:nvSpPr>
        <p:spPr>
          <a:xfrm>
            <a:off x="259882" y="1413164"/>
            <a:ext cx="5586855" cy="4590472"/>
          </a:xfrm>
        </p:spPr>
        <p:txBody>
          <a:bodyPr/>
          <a:lstStyle>
            <a:lvl1pPr marL="288925" indent="-288925">
              <a:spcBef>
                <a:spcPts val="800"/>
              </a:spcBef>
              <a:spcAft>
                <a:spcPts val="800"/>
              </a:spcAft>
              <a:buFont typeface="Wingdings" charset="2"/>
              <a:buChar char="§"/>
              <a:defRPr/>
            </a:lvl1pPr>
            <a:lvl2pPr marL="685800" indent="-228600">
              <a:spcBef>
                <a:spcPts val="800"/>
              </a:spcBef>
              <a:spcAft>
                <a:spcPts val="800"/>
              </a:spcAft>
              <a:buFont typeface="Wingdings" charset="2"/>
              <a:buChar char="§"/>
              <a:defRPr/>
            </a:lvl2pPr>
            <a:lvl3pPr marL="1143000" indent="-228600">
              <a:spcBef>
                <a:spcPts val="800"/>
              </a:spcBef>
              <a:spcAft>
                <a:spcPts val="800"/>
              </a:spcAft>
              <a:buFont typeface="Wingdings" charset="2"/>
              <a:buChar char="§"/>
              <a:defRPr/>
            </a:lvl3pPr>
            <a:lvl4pPr marL="1600200" indent="-228600">
              <a:spcBef>
                <a:spcPts val="800"/>
              </a:spcBef>
              <a:spcAft>
                <a:spcPts val="800"/>
              </a:spcAft>
              <a:buFont typeface="Wingdings" charset="2"/>
              <a:buChar char="§"/>
              <a:defRPr/>
            </a:lvl4pPr>
            <a:lvl5pPr marL="2057400" indent="-228600">
              <a:spcBef>
                <a:spcPts val="800"/>
              </a:spcBef>
              <a:spcAft>
                <a:spcPts val="800"/>
              </a:spcAft>
              <a:buFont typeface="Wingdings" charset="2"/>
              <a:buChar char="§"/>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70992" y="1413164"/>
            <a:ext cx="5658620" cy="4590472"/>
          </a:xfrm>
        </p:spPr>
        <p:txBody>
          <a:bodyPr/>
          <a:lstStyle>
            <a:lvl1pPr marL="288925" indent="-288925">
              <a:spcBef>
                <a:spcPts val="800"/>
              </a:spcBef>
              <a:spcAft>
                <a:spcPts val="800"/>
              </a:spcAft>
              <a:buFont typeface="Wingdings" charset="2"/>
              <a:buChar char="§"/>
              <a:defRPr/>
            </a:lvl1pPr>
            <a:lvl2pPr marL="685800" indent="-228600">
              <a:spcBef>
                <a:spcPts val="800"/>
              </a:spcBef>
              <a:spcAft>
                <a:spcPts val="800"/>
              </a:spcAft>
              <a:buFont typeface="Wingdings" charset="2"/>
              <a:buChar char="§"/>
              <a:defRPr/>
            </a:lvl2pPr>
            <a:lvl3pPr marL="1143000" indent="-228600">
              <a:spcBef>
                <a:spcPts val="800"/>
              </a:spcBef>
              <a:spcAft>
                <a:spcPts val="800"/>
              </a:spcAft>
              <a:buFont typeface="Wingdings" charset="2"/>
              <a:buChar char="§"/>
              <a:defRPr/>
            </a:lvl3pPr>
            <a:lvl4pPr marL="1600200" indent="-228600">
              <a:spcBef>
                <a:spcPts val="800"/>
              </a:spcBef>
              <a:spcAft>
                <a:spcPts val="800"/>
              </a:spcAft>
              <a:buFont typeface="Wingdings" charset="2"/>
              <a:buChar char="§"/>
              <a:defRPr/>
            </a:lvl4pPr>
            <a:lvl5pPr marL="2057400" indent="-228600">
              <a:spcBef>
                <a:spcPts val="800"/>
              </a:spcBef>
              <a:spcAft>
                <a:spcPts val="800"/>
              </a:spcAft>
              <a:buFont typeface="Wingdings" charset="2"/>
              <a:buChar char="§"/>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8" name="Date Placeholder 7"/>
          <p:cNvSpPr>
            <a:spLocks noGrp="1"/>
          </p:cNvSpPr>
          <p:nvPr>
            <p:ph type="dt" sz="half" idx="10"/>
          </p:nvPr>
        </p:nvSpPr>
        <p:spPr/>
        <p:txBody>
          <a:bodyPr/>
          <a:lstStyle/>
          <a:p>
            <a:fld id="{081881F3-AB4F-4026-8B03-DBF7475676B1}" type="datetime1">
              <a:rPr lang="en-US" smtClean="0"/>
              <a:t>2/25/24</a:t>
            </a:fld>
            <a:endParaRPr lang="en-US" dirty="0"/>
          </a:p>
        </p:txBody>
      </p:sp>
      <p:sp>
        <p:nvSpPr>
          <p:cNvPr id="9" name="Footer Placeholder 8"/>
          <p:cNvSpPr>
            <a:spLocks noGrp="1"/>
          </p:cNvSpPr>
          <p:nvPr>
            <p:ph type="ftr" sz="quarter" idx="11"/>
          </p:nvPr>
        </p:nvSpPr>
        <p:spPr/>
        <p:txBody>
          <a:bodyPr/>
          <a:lstStyle/>
          <a:p>
            <a:r>
              <a:rPr lang="en-US"/>
              <a:t>PRESENTATION TITLE</a:t>
            </a:r>
            <a:endParaRPr lang="en-US" dirty="0"/>
          </a:p>
        </p:txBody>
      </p:sp>
      <p:sp>
        <p:nvSpPr>
          <p:cNvPr id="10" name="Slide Number Placeholder 9"/>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spTree>
    <p:extLst>
      <p:ext uri="{BB962C8B-B14F-4D97-AF65-F5344CB8AC3E}">
        <p14:creationId xmlns:p14="http://schemas.microsoft.com/office/powerpoint/2010/main" val="223851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D880C77E-1E1D-EE42-A63B-AC14ACFC9757}"/>
              </a:ext>
            </a:extLst>
          </p:cNvPr>
          <p:cNvPicPr>
            <a:picLocks noChangeAspect="1"/>
          </p:cNvPicPr>
          <p:nvPr userDrawn="1"/>
        </p:nvPicPr>
        <p:blipFill>
          <a:blip r:embed="rId24" cstate="hqprint">
            <a:extLst>
              <a:ext uri="{28A0092B-C50C-407E-A947-70E740481C1C}">
                <a14:useLocalDpi xmlns:a14="http://schemas.microsoft.com/office/drawing/2010/main" val="0"/>
              </a:ext>
            </a:extLst>
          </a:blip>
          <a:stretch>
            <a:fillRect/>
          </a:stretch>
        </p:blipFill>
        <p:spPr>
          <a:xfrm>
            <a:off x="8911499" y="5995768"/>
            <a:ext cx="3280501" cy="900000"/>
          </a:xfrm>
          <a:prstGeom prst="rect">
            <a:avLst/>
          </a:prstGeom>
        </p:spPr>
      </p:pic>
      <p:sp>
        <p:nvSpPr>
          <p:cNvPr id="2" name="Title Placeholder 1"/>
          <p:cNvSpPr>
            <a:spLocks noGrp="1"/>
          </p:cNvSpPr>
          <p:nvPr>
            <p:ph type="title"/>
          </p:nvPr>
        </p:nvSpPr>
        <p:spPr>
          <a:xfrm>
            <a:off x="259883" y="434108"/>
            <a:ext cx="11569729" cy="895927"/>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259882" y="1413163"/>
            <a:ext cx="11569729" cy="4595117"/>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7538014" y="6335309"/>
            <a:ext cx="1181114" cy="250337"/>
          </a:xfrm>
          <a:prstGeom prst="rect">
            <a:avLst/>
          </a:prstGeom>
        </p:spPr>
        <p:txBody>
          <a:bodyPr vert="horz" lIns="91440" tIns="45720" rIns="91440" bIns="45720" rtlCol="0" anchor="ctr"/>
          <a:lstStyle>
            <a:lvl1pPr algn="ctr">
              <a:defRPr sz="10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fld id="{5FDFC970-B950-4395-A833-47227D4A68CA}" type="datetime1">
              <a:rPr lang="en-US" smtClean="0"/>
              <a:t>2/25/24</a:t>
            </a:fld>
            <a:endParaRPr lang="en-US" dirty="0"/>
          </a:p>
        </p:txBody>
      </p:sp>
      <p:sp>
        <p:nvSpPr>
          <p:cNvPr id="5" name="Footer Placeholder 4"/>
          <p:cNvSpPr>
            <a:spLocks noGrp="1"/>
          </p:cNvSpPr>
          <p:nvPr>
            <p:ph type="ftr" sz="quarter" idx="3"/>
          </p:nvPr>
        </p:nvSpPr>
        <p:spPr>
          <a:xfrm>
            <a:off x="259882" y="6335309"/>
            <a:ext cx="5226517" cy="250337"/>
          </a:xfrm>
          <a:prstGeom prst="rect">
            <a:avLst/>
          </a:prstGeom>
        </p:spPr>
        <p:txBody>
          <a:bodyPr vert="horz" lIns="91440" tIns="45720" rIns="91440" bIns="45720" rtlCol="0" anchor="ctr"/>
          <a:lstStyle>
            <a:lvl1pPr algn="l">
              <a:defRPr sz="10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r>
              <a:rPr lang="en-US"/>
              <a:t>PRESENTATION TITLE</a:t>
            </a:r>
            <a:endParaRPr lang="en-US" dirty="0"/>
          </a:p>
        </p:txBody>
      </p:sp>
      <p:sp>
        <p:nvSpPr>
          <p:cNvPr id="6" name="Slide Number Placeholder 5"/>
          <p:cNvSpPr>
            <a:spLocks noGrp="1"/>
          </p:cNvSpPr>
          <p:nvPr>
            <p:ph type="sldNum" sz="quarter" idx="4"/>
          </p:nvPr>
        </p:nvSpPr>
        <p:spPr>
          <a:xfrm>
            <a:off x="5588000" y="6335309"/>
            <a:ext cx="1016000" cy="250337"/>
          </a:xfrm>
          <a:prstGeom prst="rect">
            <a:avLst/>
          </a:prstGeom>
        </p:spPr>
        <p:txBody>
          <a:bodyPr vert="horz" lIns="91440" tIns="45720" rIns="91440" bIns="45720" rtlCol="0" anchor="ctr"/>
          <a:lstStyle>
            <a:lvl1pPr algn="ctr">
              <a:defRPr sz="10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PAGE  </a:t>
            </a:r>
            <a:fld id="{93005692-73BE-493E-93AB-ECD6027A7652}" type="slidenum">
              <a:rPr lang="en-US" smtClean="0"/>
              <a:pPr/>
              <a:t>‹#›</a:t>
            </a:fld>
            <a:endParaRPr lang="en-US" dirty="0"/>
          </a:p>
        </p:txBody>
      </p:sp>
      <p:grpSp>
        <p:nvGrpSpPr>
          <p:cNvPr id="26" name="Group 25"/>
          <p:cNvGrpSpPr/>
          <p:nvPr userDrawn="1"/>
        </p:nvGrpSpPr>
        <p:grpSpPr>
          <a:xfrm>
            <a:off x="0" y="0"/>
            <a:ext cx="12192000" cy="397164"/>
            <a:chOff x="0" y="0"/>
            <a:chExt cx="12192000" cy="397164"/>
          </a:xfrm>
        </p:grpSpPr>
        <p:sp>
          <p:nvSpPr>
            <p:cNvPr id="27" name="Rectangle 26"/>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73700157"/>
      </p:ext>
    </p:extLst>
  </p:cSld>
  <p:clrMap bg1="lt1" tx1="dk1" bg2="lt2" tx2="dk2" accent1="accent1" accent2="accent2" accent3="accent3" accent4="accent4" accent5="accent5" accent6="accent6" hlink="hlink" folHlink="folHlink"/>
  <p:sldLayoutIdLst>
    <p:sldLayoutId id="2147483669" r:id="rId1"/>
    <p:sldLayoutId id="2147483714" r:id="rId2"/>
    <p:sldLayoutId id="2147483715" r:id="rId3"/>
    <p:sldLayoutId id="2147483716" r:id="rId4"/>
    <p:sldLayoutId id="2147483670" r:id="rId5"/>
    <p:sldLayoutId id="2147483693" r:id="rId6"/>
    <p:sldLayoutId id="2147483671" r:id="rId7"/>
    <p:sldLayoutId id="2147483690" r:id="rId8"/>
    <p:sldLayoutId id="2147483672" r:id="rId9"/>
    <p:sldLayoutId id="2147483673" r:id="rId10"/>
    <p:sldLayoutId id="2147483674" r:id="rId11"/>
    <p:sldLayoutId id="2147483675" r:id="rId12"/>
    <p:sldLayoutId id="2147483710" r:id="rId13"/>
    <p:sldLayoutId id="2147483717" r:id="rId14"/>
    <p:sldLayoutId id="2147483718" r:id="rId15"/>
    <p:sldLayoutId id="2147483719" r:id="rId16"/>
    <p:sldLayoutId id="2147483720" r:id="rId17"/>
    <p:sldLayoutId id="2147483721" r:id="rId18"/>
    <p:sldLayoutId id="2147483712" r:id="rId19"/>
    <p:sldLayoutId id="2147483713" r:id="rId20"/>
    <p:sldLayoutId id="2147483722" r:id="rId21"/>
    <p:sldLayoutId id="2147483723"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914400" rtl="0" eaLnBrk="1" latinLnBrk="0" hangingPunct="1">
        <a:lnSpc>
          <a:spcPct val="85000"/>
        </a:lnSpc>
        <a:spcBef>
          <a:spcPct val="0"/>
        </a:spcBef>
        <a:buNone/>
        <a:defRPr sz="3600" b="1" kern="1200" spc="50" baseline="0">
          <a:solidFill>
            <a:schemeClr val="tx1"/>
          </a:solidFill>
          <a:latin typeface="+mj-lt"/>
          <a:ea typeface="+mj-ea"/>
          <a:cs typeface="+mj-cs"/>
        </a:defRPr>
      </a:lvl1pPr>
    </p:titleStyle>
    <p:bodyStyle>
      <a:lvl1pPr marL="288925" indent="-288925" algn="l" defTabSz="914400" rtl="0" eaLnBrk="1" latinLnBrk="0" hangingPunct="1">
        <a:lnSpc>
          <a:spcPct val="100000"/>
        </a:lnSpc>
        <a:spcBef>
          <a:spcPts val="800"/>
        </a:spcBef>
        <a:spcAft>
          <a:spcPts val="800"/>
        </a:spcAft>
        <a:buClr>
          <a:schemeClr val="tx1"/>
        </a:buClr>
        <a:buSzPct val="85000"/>
        <a:buFont typeface="Wingdings" charset="2"/>
        <a:buChar char="§"/>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800"/>
        </a:spcBef>
        <a:spcAft>
          <a:spcPts val="800"/>
        </a:spcAft>
        <a:buClr>
          <a:schemeClr val="tx1"/>
        </a:buClr>
        <a:buSzPct val="85000"/>
        <a:buFont typeface="Wingdings"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800"/>
        </a:spcBef>
        <a:spcAft>
          <a:spcPts val="800"/>
        </a:spcAft>
        <a:buClr>
          <a:schemeClr val="tx1"/>
        </a:buClr>
        <a:buSzPct val="85000"/>
        <a:buFont typeface="Wingdings"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800"/>
        </a:spcBef>
        <a:spcAft>
          <a:spcPts val="800"/>
        </a:spcAft>
        <a:buClr>
          <a:schemeClr val="tx1"/>
        </a:buClr>
        <a:buSzPct val="85000"/>
        <a:buFont typeface="Wingdings"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800"/>
        </a:spcBef>
        <a:spcAft>
          <a:spcPts val="800"/>
        </a:spcAft>
        <a:buClr>
          <a:schemeClr val="tx1"/>
        </a:buClr>
        <a:buSzPct val="85000"/>
        <a:buFont typeface="Wingdings" charset="2"/>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11.JPG"/></Relationships>
</file>

<file path=ppt/slides/_rels/slide10.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Layout" Target="../slideLayouts/slideLayout5.xml"/><Relationship Id="rId5" Type="http://schemas.openxmlformats.org/officeDocument/2006/relationships/image" Target="../media/image30.png"/><Relationship Id="rId4" Type="http://schemas.openxmlformats.org/officeDocument/2006/relationships/image" Target="../media/image2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jpeg"/><Relationship Id="rId7" Type="http://schemas.openxmlformats.org/officeDocument/2006/relationships/image" Target="../media/image17.png"/><Relationship Id="rId2" Type="http://schemas.openxmlformats.org/officeDocument/2006/relationships/image" Target="../media/image12.jpeg"/><Relationship Id="rId1" Type="http://schemas.openxmlformats.org/officeDocument/2006/relationships/slideLayout" Target="../slideLayouts/slideLayout5.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5.xml"/><Relationship Id="rId4" Type="http://schemas.openxmlformats.org/officeDocument/2006/relationships/image" Target="../media/image3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40.emf"/><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5.xml"/><Relationship Id="rId4" Type="http://schemas.openxmlformats.org/officeDocument/2006/relationships/image" Target="../media/image44.png"/></Relationships>
</file>

<file path=ppt/slides/_rels/slide4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6.png"/></Relationships>
</file>

<file path=ppt/slides/_rels/slide46.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2740" y="1028941"/>
            <a:ext cx="10288832" cy="978536"/>
          </a:xfrm>
        </p:spPr>
        <p:txBody>
          <a:bodyPr/>
          <a:lstStyle/>
          <a:p>
            <a:r>
              <a:rPr lang="en-US" dirty="0"/>
              <a:t>Evaluation in the Generative AI Era</a:t>
            </a:r>
          </a:p>
        </p:txBody>
      </p:sp>
      <p:sp>
        <p:nvSpPr>
          <p:cNvPr id="3" name="Subtitle 2"/>
          <p:cNvSpPr>
            <a:spLocks noGrp="1"/>
          </p:cNvSpPr>
          <p:nvPr>
            <p:ph type="subTitle" idx="1"/>
          </p:nvPr>
        </p:nvSpPr>
        <p:spPr>
          <a:xfrm>
            <a:off x="452740" y="4588329"/>
            <a:ext cx="6032143" cy="944484"/>
          </a:xfrm>
        </p:spPr>
        <p:txBody>
          <a:bodyPr>
            <a:normAutofit/>
          </a:bodyPr>
          <a:lstStyle/>
          <a:p>
            <a:r>
              <a:rPr lang="en-US" dirty="0"/>
              <a:t>Presenter: </a:t>
            </a:r>
            <a:r>
              <a:rPr lang="en-US" dirty="0" err="1"/>
              <a:t>Wenhu</a:t>
            </a:r>
            <a:r>
              <a:rPr lang="en-US" dirty="0"/>
              <a:t> Chen</a:t>
            </a:r>
          </a:p>
          <a:p>
            <a:r>
              <a:rPr lang="en-US" dirty="0"/>
              <a:t>Assistant Professor at David R. Cheriton School of Computer Science</a:t>
            </a:r>
          </a:p>
          <a:p>
            <a:endParaRPr lang="en-US" dirty="0"/>
          </a:p>
        </p:txBody>
      </p:sp>
      <p:sp>
        <p:nvSpPr>
          <p:cNvPr id="10" name="Date Placeholder 9"/>
          <p:cNvSpPr>
            <a:spLocks noGrp="1"/>
          </p:cNvSpPr>
          <p:nvPr>
            <p:ph type="dt" sz="half" idx="10"/>
          </p:nvPr>
        </p:nvSpPr>
        <p:spPr>
          <a:xfrm>
            <a:off x="425564" y="3999673"/>
            <a:ext cx="1182916" cy="377962"/>
          </a:xfrm>
        </p:spPr>
        <p:txBody>
          <a:bodyPr/>
          <a:lstStyle/>
          <a:p>
            <a:fld id="{4E14D485-9E4C-422A-874A-A7B0EA07F166}" type="datetime1">
              <a:rPr lang="en-US" smtClean="0"/>
              <a:t>2/25/24</a:t>
            </a:fld>
            <a:endParaRPr lang="en-US" dirty="0"/>
          </a:p>
        </p:txBody>
      </p:sp>
      <p:sp>
        <p:nvSpPr>
          <p:cNvPr id="4" name="Subtitle 2">
            <a:extLst>
              <a:ext uri="{FF2B5EF4-FFF2-40B4-BE49-F238E27FC236}">
                <a16:creationId xmlns:a16="http://schemas.microsoft.com/office/drawing/2014/main" id="{1FD43946-04BA-09AD-2EA3-B7F11A23730B}"/>
              </a:ext>
            </a:extLst>
          </p:cNvPr>
          <p:cNvSpPr txBox="1">
            <a:spLocks/>
          </p:cNvSpPr>
          <p:nvPr/>
        </p:nvSpPr>
        <p:spPr>
          <a:xfrm>
            <a:off x="452740" y="3072658"/>
            <a:ext cx="2311481" cy="337949"/>
          </a:xfrm>
          <a:prstGeom prst="rect">
            <a:avLst/>
          </a:prstGeom>
        </p:spPr>
        <p:txBody>
          <a:bodyPr vert="horz" lIns="0" tIns="45720" rIns="91440" bIns="45720" rtlCol="0" anchor="t">
            <a:normAutofit/>
          </a:bodyPr>
          <a:lstStyle>
            <a:lvl1pPr marL="0" indent="0" algn="l" defTabSz="914400" rtl="0" eaLnBrk="1" latinLnBrk="0" hangingPunct="1">
              <a:lnSpc>
                <a:spcPct val="100000"/>
              </a:lnSpc>
              <a:spcBef>
                <a:spcPts val="800"/>
              </a:spcBef>
              <a:spcAft>
                <a:spcPts val="800"/>
              </a:spcAft>
              <a:buClr>
                <a:schemeClr val="tx1"/>
              </a:buClr>
              <a:buSzPct val="85000"/>
              <a:buFont typeface="Wingdings" charset="2"/>
              <a:buNone/>
              <a:defRPr sz="1500" b="0" kern="1200">
                <a:solidFill>
                  <a:schemeClr val="tx1">
                    <a:lumMod val="50000"/>
                    <a:lumOff val="50000"/>
                  </a:schemeClr>
                </a:solidFill>
                <a:latin typeface="+mn-lt"/>
                <a:ea typeface="+mn-ea"/>
                <a:cs typeface="+mn-cs"/>
              </a:defRPr>
            </a:lvl1pPr>
            <a:lvl2pPr marL="457200" indent="0" algn="ctr" defTabSz="914400" rtl="0" eaLnBrk="1" latinLnBrk="0" hangingPunct="1">
              <a:lnSpc>
                <a:spcPct val="100000"/>
              </a:lnSpc>
              <a:spcBef>
                <a:spcPts val="800"/>
              </a:spcBef>
              <a:spcAft>
                <a:spcPts val="800"/>
              </a:spcAft>
              <a:buClr>
                <a:schemeClr val="tx1"/>
              </a:buClr>
              <a:buSzPct val="85000"/>
              <a:buFont typeface="Wingdings" charset="2"/>
              <a:buNone/>
              <a:defRPr sz="2000" kern="1200">
                <a:solidFill>
                  <a:schemeClr val="tx1"/>
                </a:solidFill>
                <a:latin typeface="+mn-lt"/>
                <a:ea typeface="+mn-ea"/>
                <a:cs typeface="+mn-cs"/>
              </a:defRPr>
            </a:lvl2pPr>
            <a:lvl3pPr marL="914400" indent="0" algn="ctr" defTabSz="914400" rtl="0" eaLnBrk="1" latinLnBrk="0" hangingPunct="1">
              <a:lnSpc>
                <a:spcPct val="100000"/>
              </a:lnSpc>
              <a:spcBef>
                <a:spcPts val="800"/>
              </a:spcBef>
              <a:spcAft>
                <a:spcPts val="800"/>
              </a:spcAft>
              <a:buClr>
                <a:schemeClr val="tx1"/>
              </a:buClr>
              <a:buSzPct val="85000"/>
              <a:buFont typeface="Wingdings" charset="2"/>
              <a:buNone/>
              <a:defRPr sz="1800" kern="1200">
                <a:solidFill>
                  <a:schemeClr val="tx1"/>
                </a:solidFill>
                <a:latin typeface="+mn-lt"/>
                <a:ea typeface="+mn-ea"/>
                <a:cs typeface="+mn-cs"/>
              </a:defRPr>
            </a:lvl3pPr>
            <a:lvl4pPr marL="1371600" indent="0" algn="ctr" defTabSz="914400" rtl="0" eaLnBrk="1" latinLnBrk="0" hangingPunct="1">
              <a:lnSpc>
                <a:spcPct val="100000"/>
              </a:lnSpc>
              <a:spcBef>
                <a:spcPts val="800"/>
              </a:spcBef>
              <a:spcAft>
                <a:spcPts val="800"/>
              </a:spcAft>
              <a:buClr>
                <a:schemeClr val="tx1"/>
              </a:buClr>
              <a:buSzPct val="85000"/>
              <a:buFont typeface="Wingdings" charset="2"/>
              <a:buNone/>
              <a:defRPr sz="1600" kern="1200">
                <a:solidFill>
                  <a:schemeClr val="tx1"/>
                </a:solidFill>
                <a:latin typeface="+mn-lt"/>
                <a:ea typeface="+mn-ea"/>
                <a:cs typeface="+mn-cs"/>
              </a:defRPr>
            </a:lvl4pPr>
            <a:lvl5pPr marL="1828800" indent="0" algn="ctr" defTabSz="914400" rtl="0" eaLnBrk="1" latinLnBrk="0" hangingPunct="1">
              <a:lnSpc>
                <a:spcPct val="100000"/>
              </a:lnSpc>
              <a:spcBef>
                <a:spcPts val="800"/>
              </a:spcBef>
              <a:spcAft>
                <a:spcPts val="800"/>
              </a:spcAft>
              <a:buClr>
                <a:schemeClr val="tx1"/>
              </a:buClr>
              <a:buSzPct val="85000"/>
              <a:buFont typeface="Wingdings" charset="2"/>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6" name="TextBox 5">
            <a:extLst>
              <a:ext uri="{FF2B5EF4-FFF2-40B4-BE49-F238E27FC236}">
                <a16:creationId xmlns:a16="http://schemas.microsoft.com/office/drawing/2014/main" id="{30A53D96-720D-027A-0B16-6DBD310CAD80}"/>
              </a:ext>
            </a:extLst>
          </p:cNvPr>
          <p:cNvSpPr txBox="1"/>
          <p:nvPr/>
        </p:nvSpPr>
        <p:spPr>
          <a:xfrm>
            <a:off x="425565" y="2220834"/>
            <a:ext cx="10288832" cy="369332"/>
          </a:xfrm>
          <a:prstGeom prst="rect">
            <a:avLst/>
          </a:prstGeom>
          <a:noFill/>
        </p:spPr>
        <p:txBody>
          <a:bodyPr wrap="square">
            <a:spAutoFit/>
          </a:bodyPr>
          <a:lstStyle/>
          <a:p>
            <a:r>
              <a:rPr lang="en-US" dirty="0"/>
              <a:t>How to build more trustworthy evaluation metrics and evaluation platform to drive AI progress?</a:t>
            </a:r>
          </a:p>
        </p:txBody>
      </p:sp>
      <p:pic>
        <p:nvPicPr>
          <p:cNvPr id="1026" name="Picture 2">
            <a:extLst>
              <a:ext uri="{FF2B5EF4-FFF2-40B4-BE49-F238E27FC236}">
                <a16:creationId xmlns:a16="http://schemas.microsoft.com/office/drawing/2014/main" id="{2FAA4E5E-A772-F641-091C-F8444E47F2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16716" y="3072658"/>
            <a:ext cx="1384971" cy="138497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ing-Fung 'Max' Ku">
            <a:extLst>
              <a:ext uri="{FF2B5EF4-FFF2-40B4-BE49-F238E27FC236}">
                <a16:creationId xmlns:a16="http://schemas.microsoft.com/office/drawing/2014/main" id="{AA603894-6DC6-1A25-A975-4E5B0878AE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06559" y="3072658"/>
            <a:ext cx="1379483" cy="137948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person with long black hair&#10;&#10;Description automatically generated">
            <a:extLst>
              <a:ext uri="{FF2B5EF4-FFF2-40B4-BE49-F238E27FC236}">
                <a16:creationId xmlns:a16="http://schemas.microsoft.com/office/drawing/2014/main" id="{5EB1A12D-46CB-A50C-A2E2-D5BF0D49625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90914" y="3072658"/>
            <a:ext cx="985730" cy="1379483"/>
          </a:xfrm>
          <a:prstGeom prst="rect">
            <a:avLst/>
          </a:prstGeom>
        </p:spPr>
      </p:pic>
    </p:spTree>
    <p:extLst>
      <p:ext uri="{BB962C8B-B14F-4D97-AF65-F5344CB8AC3E}">
        <p14:creationId xmlns:p14="http://schemas.microsoft.com/office/powerpoint/2010/main" val="11486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DA48ED-FD23-79F3-3949-0DD99B5B47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4D7E3F-8E96-723A-6E71-0150707AE84B}"/>
              </a:ext>
            </a:extLst>
          </p:cNvPr>
          <p:cNvSpPr>
            <a:spLocks noGrp="1"/>
          </p:cNvSpPr>
          <p:nvPr>
            <p:ph type="title"/>
          </p:nvPr>
        </p:nvSpPr>
        <p:spPr/>
        <p:txBody>
          <a:bodyPr/>
          <a:lstStyle/>
          <a:p>
            <a:r>
              <a:rPr lang="en-US" dirty="0"/>
              <a:t>Introduction: Universal Metric</a:t>
            </a:r>
          </a:p>
        </p:txBody>
      </p:sp>
      <p:sp>
        <p:nvSpPr>
          <p:cNvPr id="3" name="Content Placeholder 2">
            <a:extLst>
              <a:ext uri="{FF2B5EF4-FFF2-40B4-BE49-F238E27FC236}">
                <a16:creationId xmlns:a16="http://schemas.microsoft.com/office/drawing/2014/main" id="{666D9021-CA92-2A69-1AB1-0716D2EF3696}"/>
              </a:ext>
            </a:extLst>
          </p:cNvPr>
          <p:cNvSpPr>
            <a:spLocks noGrp="1"/>
          </p:cNvSpPr>
          <p:nvPr>
            <p:ph idx="1"/>
          </p:nvPr>
        </p:nvSpPr>
        <p:spPr>
          <a:xfrm>
            <a:off x="259882" y="1413164"/>
            <a:ext cx="11569729" cy="550248"/>
          </a:xfrm>
        </p:spPr>
        <p:txBody>
          <a:bodyPr/>
          <a:lstStyle/>
          <a:p>
            <a:pPr marL="0" indent="0">
              <a:buNone/>
            </a:pPr>
            <a:r>
              <a:rPr lang="en-US" dirty="0"/>
              <a:t>What is a good universal metric?</a:t>
            </a:r>
          </a:p>
        </p:txBody>
      </p:sp>
      <p:sp>
        <p:nvSpPr>
          <p:cNvPr id="7" name="Slide Number Placeholder 6">
            <a:extLst>
              <a:ext uri="{FF2B5EF4-FFF2-40B4-BE49-F238E27FC236}">
                <a16:creationId xmlns:a16="http://schemas.microsoft.com/office/drawing/2014/main" id="{4DB89D20-170E-1798-36CE-23E3492286B2}"/>
              </a:ext>
            </a:extLst>
          </p:cNvPr>
          <p:cNvSpPr>
            <a:spLocks noGrp="1"/>
          </p:cNvSpPr>
          <p:nvPr>
            <p:ph type="sldNum" sz="quarter" idx="12"/>
          </p:nvPr>
        </p:nvSpPr>
        <p:spPr/>
        <p:txBody>
          <a:bodyPr/>
          <a:lstStyle/>
          <a:p>
            <a:r>
              <a:rPr lang="en-US" dirty="0"/>
              <a:t>PAGE  </a:t>
            </a:r>
            <a:fld id="{93005692-73BE-493E-93AB-ECD6027A7652}" type="slidenum">
              <a:rPr lang="en-US" smtClean="0"/>
              <a:pPr/>
              <a:t>10</a:t>
            </a:fld>
            <a:endParaRPr lang="en-US" dirty="0"/>
          </a:p>
        </p:txBody>
      </p:sp>
      <p:cxnSp>
        <p:nvCxnSpPr>
          <p:cNvPr id="5" name="直接连接符 4">
            <a:extLst>
              <a:ext uri="{FF2B5EF4-FFF2-40B4-BE49-F238E27FC236}">
                <a16:creationId xmlns:a16="http://schemas.microsoft.com/office/drawing/2014/main" id="{25C0466A-4537-41D8-ED04-1748A0247287}"/>
              </a:ext>
            </a:extLst>
          </p:cNvPr>
          <p:cNvCxnSpPr>
            <a:cxnSpLocks/>
          </p:cNvCxnSpPr>
          <p:nvPr/>
        </p:nvCxnSpPr>
        <p:spPr>
          <a:xfrm>
            <a:off x="3695679" y="2452606"/>
            <a:ext cx="0" cy="3537742"/>
          </a:xfrm>
          <a:prstGeom prst="line">
            <a:avLst/>
          </a:prstGeom>
          <a:ln w="12700">
            <a:prstDash val="dash"/>
          </a:ln>
        </p:spPr>
        <p:style>
          <a:lnRef idx="2">
            <a:schemeClr val="accent5"/>
          </a:lnRef>
          <a:fillRef idx="0">
            <a:schemeClr val="accent5"/>
          </a:fillRef>
          <a:effectRef idx="1">
            <a:schemeClr val="accent5"/>
          </a:effectRef>
          <a:fontRef idx="minor">
            <a:schemeClr val="tx1"/>
          </a:fontRef>
        </p:style>
      </p:cxnSp>
      <p:cxnSp>
        <p:nvCxnSpPr>
          <p:cNvPr id="8" name="直接连接符 7">
            <a:extLst>
              <a:ext uri="{FF2B5EF4-FFF2-40B4-BE49-F238E27FC236}">
                <a16:creationId xmlns:a16="http://schemas.microsoft.com/office/drawing/2014/main" id="{E836C9C6-7775-EAC6-9070-ECAF5ED7E6B1}"/>
              </a:ext>
            </a:extLst>
          </p:cNvPr>
          <p:cNvCxnSpPr>
            <a:cxnSpLocks/>
          </p:cNvCxnSpPr>
          <p:nvPr/>
        </p:nvCxnSpPr>
        <p:spPr>
          <a:xfrm>
            <a:off x="7681277" y="2496519"/>
            <a:ext cx="0" cy="3493829"/>
          </a:xfrm>
          <a:prstGeom prst="line">
            <a:avLst/>
          </a:prstGeom>
          <a:ln w="12700">
            <a:prstDash val="dash"/>
          </a:ln>
        </p:spPr>
        <p:style>
          <a:lnRef idx="2">
            <a:schemeClr val="accent5"/>
          </a:lnRef>
          <a:fillRef idx="0">
            <a:schemeClr val="accent5"/>
          </a:fillRef>
          <a:effectRef idx="1">
            <a:schemeClr val="accent5"/>
          </a:effectRef>
          <a:fontRef idx="minor">
            <a:schemeClr val="tx1"/>
          </a:fontRef>
        </p:style>
      </p:cxnSp>
      <p:sp>
        <p:nvSpPr>
          <p:cNvPr id="9" name="矩形 8">
            <a:extLst>
              <a:ext uri="{FF2B5EF4-FFF2-40B4-BE49-F238E27FC236}">
                <a16:creationId xmlns:a16="http://schemas.microsoft.com/office/drawing/2014/main" id="{B088942C-C73A-17B7-0B87-71A91857C87D}"/>
              </a:ext>
            </a:extLst>
          </p:cNvPr>
          <p:cNvSpPr/>
          <p:nvPr/>
        </p:nvSpPr>
        <p:spPr>
          <a:xfrm>
            <a:off x="316687" y="5005954"/>
            <a:ext cx="782665" cy="35258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input</a:t>
            </a:r>
          </a:p>
        </p:txBody>
      </p:sp>
      <p:sp>
        <p:nvSpPr>
          <p:cNvPr id="10" name="矩形 9">
            <a:extLst>
              <a:ext uri="{FF2B5EF4-FFF2-40B4-BE49-F238E27FC236}">
                <a16:creationId xmlns:a16="http://schemas.microsoft.com/office/drawing/2014/main" id="{B94E5F16-A09B-9A8D-217A-7F7F881CD244}"/>
              </a:ext>
            </a:extLst>
          </p:cNvPr>
          <p:cNvSpPr/>
          <p:nvPr/>
        </p:nvSpPr>
        <p:spPr>
          <a:xfrm>
            <a:off x="1225394" y="5005954"/>
            <a:ext cx="861972" cy="35258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output</a:t>
            </a:r>
          </a:p>
        </p:txBody>
      </p:sp>
      <p:sp>
        <p:nvSpPr>
          <p:cNvPr id="11" name="矩形 10">
            <a:extLst>
              <a:ext uri="{FF2B5EF4-FFF2-40B4-BE49-F238E27FC236}">
                <a16:creationId xmlns:a16="http://schemas.microsoft.com/office/drawing/2014/main" id="{D7E6822F-0830-9307-6F81-3B09957F8B49}"/>
              </a:ext>
            </a:extLst>
          </p:cNvPr>
          <p:cNvSpPr/>
          <p:nvPr/>
        </p:nvSpPr>
        <p:spPr>
          <a:xfrm>
            <a:off x="2180886" y="5005954"/>
            <a:ext cx="1263349" cy="35258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reference</a:t>
            </a:r>
          </a:p>
        </p:txBody>
      </p:sp>
      <p:sp>
        <p:nvSpPr>
          <p:cNvPr id="12" name="椭圆 11">
            <a:extLst>
              <a:ext uri="{FF2B5EF4-FFF2-40B4-BE49-F238E27FC236}">
                <a16:creationId xmlns:a16="http://schemas.microsoft.com/office/drawing/2014/main" id="{BDC4CCBC-B11B-D03B-C81B-2BAD3AC2AFF8}"/>
              </a:ext>
            </a:extLst>
          </p:cNvPr>
          <p:cNvSpPr/>
          <p:nvPr/>
        </p:nvSpPr>
        <p:spPr>
          <a:xfrm>
            <a:off x="1225394" y="3957235"/>
            <a:ext cx="1204993" cy="47657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CA" dirty="0"/>
              <a:t>Metric</a:t>
            </a:r>
          </a:p>
        </p:txBody>
      </p:sp>
      <p:cxnSp>
        <p:nvCxnSpPr>
          <p:cNvPr id="14" name="直接箭头连接符 13">
            <a:extLst>
              <a:ext uri="{FF2B5EF4-FFF2-40B4-BE49-F238E27FC236}">
                <a16:creationId xmlns:a16="http://schemas.microsoft.com/office/drawing/2014/main" id="{80C3524A-6E1F-8BCD-F07E-9EFE44D1BEA4}"/>
              </a:ext>
            </a:extLst>
          </p:cNvPr>
          <p:cNvCxnSpPr>
            <a:cxnSpLocks/>
            <a:stCxn id="9" idx="0"/>
            <a:endCxn id="12" idx="4"/>
          </p:cNvCxnSpPr>
          <p:nvPr/>
        </p:nvCxnSpPr>
        <p:spPr>
          <a:xfrm flipV="1">
            <a:off x="708020" y="4433807"/>
            <a:ext cx="1119871" cy="5721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a:extLst>
              <a:ext uri="{FF2B5EF4-FFF2-40B4-BE49-F238E27FC236}">
                <a16:creationId xmlns:a16="http://schemas.microsoft.com/office/drawing/2014/main" id="{70EFE85D-D97B-2298-DBCE-7621C066B369}"/>
              </a:ext>
            </a:extLst>
          </p:cNvPr>
          <p:cNvCxnSpPr>
            <a:cxnSpLocks/>
            <a:stCxn id="10" idx="0"/>
            <a:endCxn id="12" idx="4"/>
          </p:cNvCxnSpPr>
          <p:nvPr/>
        </p:nvCxnSpPr>
        <p:spPr>
          <a:xfrm flipV="1">
            <a:off x="1656380" y="4433807"/>
            <a:ext cx="171511" cy="5721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a:extLst>
              <a:ext uri="{FF2B5EF4-FFF2-40B4-BE49-F238E27FC236}">
                <a16:creationId xmlns:a16="http://schemas.microsoft.com/office/drawing/2014/main" id="{3D721B05-0B11-4A05-95CF-B5072E9D1AD9}"/>
              </a:ext>
            </a:extLst>
          </p:cNvPr>
          <p:cNvCxnSpPr>
            <a:cxnSpLocks/>
            <a:stCxn id="11" idx="0"/>
            <a:endCxn id="12" idx="4"/>
          </p:cNvCxnSpPr>
          <p:nvPr/>
        </p:nvCxnSpPr>
        <p:spPr>
          <a:xfrm flipH="1" flipV="1">
            <a:off x="1827891" y="4433807"/>
            <a:ext cx="984670" cy="5721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十字形 18">
            <a:extLst>
              <a:ext uri="{FF2B5EF4-FFF2-40B4-BE49-F238E27FC236}">
                <a16:creationId xmlns:a16="http://schemas.microsoft.com/office/drawing/2014/main" id="{B732E166-E8C6-6474-60F9-5BB9D62A07A7}"/>
              </a:ext>
            </a:extLst>
          </p:cNvPr>
          <p:cNvSpPr/>
          <p:nvPr/>
        </p:nvSpPr>
        <p:spPr>
          <a:xfrm rot="2700000">
            <a:off x="2235809" y="4604637"/>
            <a:ext cx="279642" cy="271177"/>
          </a:xfrm>
          <a:prstGeom prst="plus">
            <a:avLst>
              <a:gd name="adj" fmla="val 40544"/>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CA"/>
          </a:p>
        </p:txBody>
      </p:sp>
      <p:sp>
        <p:nvSpPr>
          <p:cNvPr id="20" name="矩形 19">
            <a:extLst>
              <a:ext uri="{FF2B5EF4-FFF2-40B4-BE49-F238E27FC236}">
                <a16:creationId xmlns:a16="http://schemas.microsoft.com/office/drawing/2014/main" id="{3B86C1C7-4B6A-0FD1-954F-2F086C2EB6A3}"/>
              </a:ext>
            </a:extLst>
          </p:cNvPr>
          <p:cNvSpPr/>
          <p:nvPr/>
        </p:nvSpPr>
        <p:spPr>
          <a:xfrm>
            <a:off x="1089919" y="3067372"/>
            <a:ext cx="1475941" cy="3177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eval results</a:t>
            </a:r>
            <a:endParaRPr lang="en-CA" dirty="0"/>
          </a:p>
        </p:txBody>
      </p:sp>
      <p:cxnSp>
        <p:nvCxnSpPr>
          <p:cNvPr id="22" name="直接箭头连接符 21">
            <a:extLst>
              <a:ext uri="{FF2B5EF4-FFF2-40B4-BE49-F238E27FC236}">
                <a16:creationId xmlns:a16="http://schemas.microsoft.com/office/drawing/2014/main" id="{B3D1C54B-E2FA-5FB6-3978-47CEEFD37BA7}"/>
              </a:ext>
            </a:extLst>
          </p:cNvPr>
          <p:cNvCxnSpPr>
            <a:stCxn id="12" idx="0"/>
            <a:endCxn id="20" idx="2"/>
          </p:cNvCxnSpPr>
          <p:nvPr/>
        </p:nvCxnSpPr>
        <p:spPr>
          <a:xfrm flipH="1" flipV="1">
            <a:off x="1827890" y="3385088"/>
            <a:ext cx="1" cy="5721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矩形 36">
            <a:extLst>
              <a:ext uri="{FF2B5EF4-FFF2-40B4-BE49-F238E27FC236}">
                <a16:creationId xmlns:a16="http://schemas.microsoft.com/office/drawing/2014/main" id="{195AF551-C3D6-BE9B-CC1D-F6820BB4EC8D}"/>
              </a:ext>
            </a:extLst>
          </p:cNvPr>
          <p:cNvSpPr/>
          <p:nvPr/>
        </p:nvSpPr>
        <p:spPr>
          <a:xfrm>
            <a:off x="4083354" y="3982771"/>
            <a:ext cx="782665" cy="35258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input</a:t>
            </a:r>
          </a:p>
        </p:txBody>
      </p:sp>
      <p:sp>
        <p:nvSpPr>
          <p:cNvPr id="38" name="矩形 37">
            <a:extLst>
              <a:ext uri="{FF2B5EF4-FFF2-40B4-BE49-F238E27FC236}">
                <a16:creationId xmlns:a16="http://schemas.microsoft.com/office/drawing/2014/main" id="{E5164B57-F187-9E2D-F1EB-69F9209FEB4D}"/>
              </a:ext>
            </a:extLst>
          </p:cNvPr>
          <p:cNvSpPr/>
          <p:nvPr/>
        </p:nvSpPr>
        <p:spPr>
          <a:xfrm>
            <a:off x="4992061" y="3982771"/>
            <a:ext cx="861972" cy="35258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output</a:t>
            </a:r>
          </a:p>
        </p:txBody>
      </p:sp>
      <p:sp>
        <p:nvSpPr>
          <p:cNvPr id="39" name="矩形 38">
            <a:extLst>
              <a:ext uri="{FF2B5EF4-FFF2-40B4-BE49-F238E27FC236}">
                <a16:creationId xmlns:a16="http://schemas.microsoft.com/office/drawing/2014/main" id="{D2BEAC5C-55EE-7B94-50CC-0479A30A9751}"/>
              </a:ext>
            </a:extLst>
          </p:cNvPr>
          <p:cNvSpPr/>
          <p:nvPr/>
        </p:nvSpPr>
        <p:spPr>
          <a:xfrm>
            <a:off x="5947553" y="3982771"/>
            <a:ext cx="1263349" cy="35258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reference</a:t>
            </a:r>
          </a:p>
        </p:txBody>
      </p:sp>
      <p:sp>
        <p:nvSpPr>
          <p:cNvPr id="40" name="椭圆 39">
            <a:extLst>
              <a:ext uri="{FF2B5EF4-FFF2-40B4-BE49-F238E27FC236}">
                <a16:creationId xmlns:a16="http://schemas.microsoft.com/office/drawing/2014/main" id="{034EAB70-7EE8-6AAF-03CD-DFFD9170AD97}"/>
              </a:ext>
            </a:extLst>
          </p:cNvPr>
          <p:cNvSpPr/>
          <p:nvPr/>
        </p:nvSpPr>
        <p:spPr>
          <a:xfrm>
            <a:off x="4985505" y="3017004"/>
            <a:ext cx="1204993" cy="47657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CA" dirty="0"/>
              <a:t>Metric</a:t>
            </a:r>
          </a:p>
        </p:txBody>
      </p:sp>
      <p:cxnSp>
        <p:nvCxnSpPr>
          <p:cNvPr id="41" name="直接箭头连接符 40">
            <a:extLst>
              <a:ext uri="{FF2B5EF4-FFF2-40B4-BE49-F238E27FC236}">
                <a16:creationId xmlns:a16="http://schemas.microsoft.com/office/drawing/2014/main" id="{B6D4EA80-EA67-D10D-3A86-BB2333F60420}"/>
              </a:ext>
            </a:extLst>
          </p:cNvPr>
          <p:cNvCxnSpPr>
            <a:cxnSpLocks/>
            <a:stCxn id="37" idx="0"/>
            <a:endCxn id="40" idx="4"/>
          </p:cNvCxnSpPr>
          <p:nvPr/>
        </p:nvCxnSpPr>
        <p:spPr>
          <a:xfrm flipV="1">
            <a:off x="4474687" y="3493576"/>
            <a:ext cx="1113315" cy="4891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直接箭头连接符 41">
            <a:extLst>
              <a:ext uri="{FF2B5EF4-FFF2-40B4-BE49-F238E27FC236}">
                <a16:creationId xmlns:a16="http://schemas.microsoft.com/office/drawing/2014/main" id="{9C137452-B883-75F0-D52D-58ED044D281A}"/>
              </a:ext>
            </a:extLst>
          </p:cNvPr>
          <p:cNvCxnSpPr>
            <a:cxnSpLocks/>
            <a:stCxn id="38" idx="0"/>
            <a:endCxn id="40" idx="4"/>
          </p:cNvCxnSpPr>
          <p:nvPr/>
        </p:nvCxnSpPr>
        <p:spPr>
          <a:xfrm flipV="1">
            <a:off x="5423047" y="3493576"/>
            <a:ext cx="164955" cy="4891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直接箭头连接符 42">
            <a:extLst>
              <a:ext uri="{FF2B5EF4-FFF2-40B4-BE49-F238E27FC236}">
                <a16:creationId xmlns:a16="http://schemas.microsoft.com/office/drawing/2014/main" id="{A1D991E7-876C-2BAF-4288-7AA31BBE0910}"/>
              </a:ext>
            </a:extLst>
          </p:cNvPr>
          <p:cNvCxnSpPr>
            <a:cxnSpLocks/>
            <a:stCxn id="39" idx="0"/>
            <a:endCxn id="40" idx="4"/>
          </p:cNvCxnSpPr>
          <p:nvPr/>
        </p:nvCxnSpPr>
        <p:spPr>
          <a:xfrm flipH="1" flipV="1">
            <a:off x="5588002" y="3493576"/>
            <a:ext cx="991226" cy="4891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十字形 43">
            <a:extLst>
              <a:ext uri="{FF2B5EF4-FFF2-40B4-BE49-F238E27FC236}">
                <a16:creationId xmlns:a16="http://schemas.microsoft.com/office/drawing/2014/main" id="{F2EF780D-DA61-C4CA-D0D5-BD3847E7EBB4}"/>
              </a:ext>
            </a:extLst>
          </p:cNvPr>
          <p:cNvSpPr/>
          <p:nvPr/>
        </p:nvSpPr>
        <p:spPr>
          <a:xfrm rot="2700000">
            <a:off x="5939322" y="3602584"/>
            <a:ext cx="279642" cy="271177"/>
          </a:xfrm>
          <a:prstGeom prst="plus">
            <a:avLst>
              <a:gd name="adj" fmla="val 40544"/>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CA"/>
          </a:p>
        </p:txBody>
      </p:sp>
      <p:sp>
        <p:nvSpPr>
          <p:cNvPr id="45" name="矩形 44">
            <a:extLst>
              <a:ext uri="{FF2B5EF4-FFF2-40B4-BE49-F238E27FC236}">
                <a16:creationId xmlns:a16="http://schemas.microsoft.com/office/drawing/2014/main" id="{589E166D-F8E7-0969-EDB0-6D56E524C289}"/>
              </a:ext>
            </a:extLst>
          </p:cNvPr>
          <p:cNvSpPr/>
          <p:nvPr/>
        </p:nvSpPr>
        <p:spPr>
          <a:xfrm>
            <a:off x="4850030" y="2452606"/>
            <a:ext cx="1475941" cy="3177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eval results</a:t>
            </a:r>
            <a:endParaRPr lang="en-CA" dirty="0"/>
          </a:p>
        </p:txBody>
      </p:sp>
      <p:cxnSp>
        <p:nvCxnSpPr>
          <p:cNvPr id="46" name="直接箭头连接符 45">
            <a:extLst>
              <a:ext uri="{FF2B5EF4-FFF2-40B4-BE49-F238E27FC236}">
                <a16:creationId xmlns:a16="http://schemas.microsoft.com/office/drawing/2014/main" id="{1FC4C88D-5F28-1BBA-73BF-8DBC9D4D33C5}"/>
              </a:ext>
            </a:extLst>
          </p:cNvPr>
          <p:cNvCxnSpPr>
            <a:stCxn id="40" idx="0"/>
            <a:endCxn id="45" idx="2"/>
          </p:cNvCxnSpPr>
          <p:nvPr/>
        </p:nvCxnSpPr>
        <p:spPr>
          <a:xfrm flipH="1" flipV="1">
            <a:off x="5588001" y="2770322"/>
            <a:ext cx="1" cy="2466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4" name="矩形: 圆角 53">
            <a:extLst>
              <a:ext uri="{FF2B5EF4-FFF2-40B4-BE49-F238E27FC236}">
                <a16:creationId xmlns:a16="http://schemas.microsoft.com/office/drawing/2014/main" id="{48E543BA-C976-E9AD-6FDC-B3CAAA4FF598}"/>
              </a:ext>
            </a:extLst>
          </p:cNvPr>
          <p:cNvSpPr/>
          <p:nvPr/>
        </p:nvSpPr>
        <p:spPr>
          <a:xfrm>
            <a:off x="4094256" y="4719880"/>
            <a:ext cx="1759777" cy="268586"/>
          </a:xfrm>
          <a:prstGeom prst="round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summarization</a:t>
            </a:r>
            <a:endParaRPr lang="en-CA" dirty="0"/>
          </a:p>
        </p:txBody>
      </p:sp>
      <p:sp>
        <p:nvSpPr>
          <p:cNvPr id="55" name="左大括号 54">
            <a:extLst>
              <a:ext uri="{FF2B5EF4-FFF2-40B4-BE49-F238E27FC236}">
                <a16:creationId xmlns:a16="http://schemas.microsoft.com/office/drawing/2014/main" id="{C76E2440-C147-BE86-DDF4-40FDA4D03BD0}"/>
              </a:ext>
            </a:extLst>
          </p:cNvPr>
          <p:cNvSpPr/>
          <p:nvPr/>
        </p:nvSpPr>
        <p:spPr>
          <a:xfrm rot="5400000">
            <a:off x="5525927" y="2975912"/>
            <a:ext cx="207694" cy="3092841"/>
          </a:xfrm>
          <a:prstGeom prst="leftBrace">
            <a:avLst>
              <a:gd name="adj1" fmla="val 47509"/>
              <a:gd name="adj2" fmla="val 5011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56" name="矩形: 圆角 55">
            <a:extLst>
              <a:ext uri="{FF2B5EF4-FFF2-40B4-BE49-F238E27FC236}">
                <a16:creationId xmlns:a16="http://schemas.microsoft.com/office/drawing/2014/main" id="{7A1C0672-224E-2556-8D73-4547ECBB3E8B}"/>
              </a:ext>
            </a:extLst>
          </p:cNvPr>
          <p:cNvSpPr/>
          <p:nvPr/>
        </p:nvSpPr>
        <p:spPr>
          <a:xfrm>
            <a:off x="5915658" y="4716442"/>
            <a:ext cx="1327138" cy="268586"/>
          </a:xfrm>
          <a:prstGeom prst="round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translation</a:t>
            </a:r>
            <a:endParaRPr lang="en-CA" dirty="0"/>
          </a:p>
        </p:txBody>
      </p:sp>
      <p:sp>
        <p:nvSpPr>
          <p:cNvPr id="57" name="矩形: 圆角 56">
            <a:extLst>
              <a:ext uri="{FF2B5EF4-FFF2-40B4-BE49-F238E27FC236}">
                <a16:creationId xmlns:a16="http://schemas.microsoft.com/office/drawing/2014/main" id="{3F348F3A-7142-DCF1-621C-3B08B30FD005}"/>
              </a:ext>
            </a:extLst>
          </p:cNvPr>
          <p:cNvSpPr/>
          <p:nvPr/>
        </p:nvSpPr>
        <p:spPr>
          <a:xfrm>
            <a:off x="4091102" y="5055861"/>
            <a:ext cx="1342563" cy="268586"/>
          </a:xfrm>
          <a:prstGeom prst="round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data2text</a:t>
            </a:r>
            <a:endParaRPr lang="en-CA" dirty="0"/>
          </a:p>
        </p:txBody>
      </p:sp>
      <p:sp>
        <p:nvSpPr>
          <p:cNvPr id="58" name="矩形: 圆角 57">
            <a:extLst>
              <a:ext uri="{FF2B5EF4-FFF2-40B4-BE49-F238E27FC236}">
                <a16:creationId xmlns:a16="http://schemas.microsoft.com/office/drawing/2014/main" id="{B0B29E82-0EFB-131E-F203-35C9C3C96AE9}"/>
              </a:ext>
            </a:extLst>
          </p:cNvPr>
          <p:cNvSpPr/>
          <p:nvPr/>
        </p:nvSpPr>
        <p:spPr>
          <a:xfrm>
            <a:off x="5525531" y="5057306"/>
            <a:ext cx="1717265" cy="268586"/>
          </a:xfrm>
          <a:prstGeom prst="round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long-form QA</a:t>
            </a:r>
            <a:endParaRPr lang="en-CA" dirty="0"/>
          </a:p>
        </p:txBody>
      </p:sp>
      <p:sp>
        <p:nvSpPr>
          <p:cNvPr id="59" name="矩形: 圆角 58">
            <a:extLst>
              <a:ext uri="{FF2B5EF4-FFF2-40B4-BE49-F238E27FC236}">
                <a16:creationId xmlns:a16="http://schemas.microsoft.com/office/drawing/2014/main" id="{2806E948-6B99-3288-3847-EF3419B44C1A}"/>
              </a:ext>
            </a:extLst>
          </p:cNvPr>
          <p:cNvSpPr/>
          <p:nvPr/>
        </p:nvSpPr>
        <p:spPr>
          <a:xfrm>
            <a:off x="4083353" y="5394733"/>
            <a:ext cx="2355108" cy="268586"/>
          </a:xfrm>
          <a:prstGeom prst="round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instruction-following</a:t>
            </a:r>
          </a:p>
        </p:txBody>
      </p:sp>
      <p:sp>
        <p:nvSpPr>
          <p:cNvPr id="60" name="矩形: 圆角 59">
            <a:extLst>
              <a:ext uri="{FF2B5EF4-FFF2-40B4-BE49-F238E27FC236}">
                <a16:creationId xmlns:a16="http://schemas.microsoft.com/office/drawing/2014/main" id="{2193ADF4-120C-7D73-AC2B-71C5A4D94349}"/>
              </a:ext>
            </a:extLst>
          </p:cNvPr>
          <p:cNvSpPr/>
          <p:nvPr/>
        </p:nvSpPr>
        <p:spPr>
          <a:xfrm>
            <a:off x="6492149" y="5394733"/>
            <a:ext cx="750647" cy="268586"/>
          </a:xfrm>
          <a:prstGeom prst="round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math</a:t>
            </a:r>
          </a:p>
        </p:txBody>
      </p:sp>
      <mc:AlternateContent xmlns:mc="http://schemas.openxmlformats.org/markup-compatibility/2006" xmlns:a14="http://schemas.microsoft.com/office/drawing/2010/main">
        <mc:Choice Requires="a14">
          <p:sp>
            <p:nvSpPr>
              <p:cNvPr id="61" name="矩形: 圆角 60">
                <a:extLst>
                  <a:ext uri="{FF2B5EF4-FFF2-40B4-BE49-F238E27FC236}">
                    <a16:creationId xmlns:a16="http://schemas.microsoft.com/office/drawing/2014/main" id="{66E6201F-028A-9256-B326-281BF0DD3C4A}"/>
                  </a:ext>
                </a:extLst>
              </p:cNvPr>
              <p:cNvSpPr/>
              <p:nvPr/>
            </p:nvSpPr>
            <p:spPr>
              <a:xfrm>
                <a:off x="4088226" y="5721762"/>
                <a:ext cx="3148671" cy="268586"/>
              </a:xfrm>
              <a:prstGeom prst="round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en-CA" b="0" i="1" smtClean="0">
                          <a:latin typeface="Cambria Math" panose="02040503050406030204" pitchFamily="18" charset="0"/>
                        </a:rPr>
                        <m:t>⋯⋯</m:t>
                      </m:r>
                    </m:oMath>
                  </m:oMathPara>
                </a14:m>
                <a:endParaRPr lang="en-CA" dirty="0"/>
              </a:p>
            </p:txBody>
          </p:sp>
        </mc:Choice>
        <mc:Fallback xmlns="">
          <p:sp>
            <p:nvSpPr>
              <p:cNvPr id="61" name="矩形: 圆角 60">
                <a:extLst>
                  <a:ext uri="{FF2B5EF4-FFF2-40B4-BE49-F238E27FC236}">
                    <a16:creationId xmlns:a16="http://schemas.microsoft.com/office/drawing/2014/main" id="{66E6201F-028A-9256-B326-281BF0DD3C4A}"/>
                  </a:ext>
                </a:extLst>
              </p:cNvPr>
              <p:cNvSpPr>
                <a:spLocks noRot="1" noChangeAspect="1" noMove="1" noResize="1" noEditPoints="1" noAdjustHandles="1" noChangeArrowheads="1" noChangeShapeType="1" noTextEdit="1"/>
              </p:cNvSpPr>
              <p:nvPr/>
            </p:nvSpPr>
            <p:spPr>
              <a:xfrm>
                <a:off x="4088226" y="5721762"/>
                <a:ext cx="3148671" cy="268586"/>
              </a:xfrm>
              <a:prstGeom prst="roundRect">
                <a:avLst/>
              </a:prstGeom>
              <a:blipFill>
                <a:blip r:embed="rId3"/>
                <a:stretch>
                  <a:fillRect/>
                </a:stretch>
              </a:blipFill>
            </p:spPr>
            <p:txBody>
              <a:bodyPr/>
              <a:lstStyle/>
              <a:p>
                <a:r>
                  <a:rPr lang="en-CA">
                    <a:noFill/>
                  </a:rPr>
                  <a:t> </a:t>
                </a:r>
              </a:p>
            </p:txBody>
          </p:sp>
        </mc:Fallback>
      </mc:AlternateContent>
      <p:sp>
        <p:nvSpPr>
          <p:cNvPr id="63" name="文本框 62">
            <a:extLst>
              <a:ext uri="{FF2B5EF4-FFF2-40B4-BE49-F238E27FC236}">
                <a16:creationId xmlns:a16="http://schemas.microsoft.com/office/drawing/2014/main" id="{843CC795-D88A-321C-D243-23F12987067F}"/>
              </a:ext>
            </a:extLst>
          </p:cNvPr>
          <p:cNvSpPr txBox="1"/>
          <p:nvPr/>
        </p:nvSpPr>
        <p:spPr>
          <a:xfrm>
            <a:off x="773910" y="1964447"/>
            <a:ext cx="1936449" cy="369332"/>
          </a:xfrm>
          <a:prstGeom prst="rect">
            <a:avLst/>
          </a:prstGeom>
          <a:noFill/>
        </p:spPr>
        <p:txBody>
          <a:bodyPr wrap="square" rtlCol="0">
            <a:spAutoFit/>
          </a:bodyPr>
          <a:lstStyle/>
          <a:p>
            <a:pPr algn="ctr"/>
            <a:r>
              <a:rPr lang="en-CA" b="1" dirty="0"/>
              <a:t>Reference-free</a:t>
            </a:r>
          </a:p>
        </p:txBody>
      </p:sp>
      <p:sp>
        <p:nvSpPr>
          <p:cNvPr id="64" name="文本框 63">
            <a:extLst>
              <a:ext uri="{FF2B5EF4-FFF2-40B4-BE49-F238E27FC236}">
                <a16:creationId xmlns:a16="http://schemas.microsoft.com/office/drawing/2014/main" id="{C7068C56-81DA-E7D5-22CC-32E5F8E31BF4}"/>
              </a:ext>
            </a:extLst>
          </p:cNvPr>
          <p:cNvSpPr txBox="1"/>
          <p:nvPr/>
        </p:nvSpPr>
        <p:spPr>
          <a:xfrm>
            <a:off x="4664139" y="1963411"/>
            <a:ext cx="1847721" cy="369332"/>
          </a:xfrm>
          <a:prstGeom prst="rect">
            <a:avLst/>
          </a:prstGeom>
          <a:noFill/>
        </p:spPr>
        <p:txBody>
          <a:bodyPr wrap="square" rtlCol="0">
            <a:spAutoFit/>
          </a:bodyPr>
          <a:lstStyle/>
          <a:p>
            <a:pPr algn="ctr"/>
            <a:r>
              <a:rPr lang="en-CA" b="1" dirty="0"/>
              <a:t>Multiple tasks</a:t>
            </a:r>
          </a:p>
        </p:txBody>
      </p:sp>
      <p:sp>
        <p:nvSpPr>
          <p:cNvPr id="65" name="文本框 64">
            <a:extLst>
              <a:ext uri="{FF2B5EF4-FFF2-40B4-BE49-F238E27FC236}">
                <a16:creationId xmlns:a16="http://schemas.microsoft.com/office/drawing/2014/main" id="{9A50407C-981D-A1E0-2E82-E33BC8BDCE19}"/>
              </a:ext>
            </a:extLst>
          </p:cNvPr>
          <p:cNvSpPr txBox="1"/>
          <p:nvPr/>
        </p:nvSpPr>
        <p:spPr>
          <a:xfrm>
            <a:off x="8809412" y="1963411"/>
            <a:ext cx="1847721" cy="369332"/>
          </a:xfrm>
          <a:prstGeom prst="rect">
            <a:avLst/>
          </a:prstGeom>
          <a:noFill/>
        </p:spPr>
        <p:txBody>
          <a:bodyPr wrap="square" rtlCol="0">
            <a:spAutoFit/>
          </a:bodyPr>
          <a:lstStyle/>
          <a:p>
            <a:pPr algn="ctr"/>
            <a:r>
              <a:rPr lang="en-CA" b="1" dirty="0"/>
              <a:t>Explainability</a:t>
            </a:r>
          </a:p>
        </p:txBody>
      </p:sp>
      <p:sp>
        <p:nvSpPr>
          <p:cNvPr id="69" name="矩形 68">
            <a:extLst>
              <a:ext uri="{FF2B5EF4-FFF2-40B4-BE49-F238E27FC236}">
                <a16:creationId xmlns:a16="http://schemas.microsoft.com/office/drawing/2014/main" id="{946BE06B-0976-5614-AC9B-0664F9ADFCC7}"/>
              </a:ext>
            </a:extLst>
          </p:cNvPr>
          <p:cNvSpPr/>
          <p:nvPr/>
        </p:nvSpPr>
        <p:spPr>
          <a:xfrm>
            <a:off x="8248745" y="4977481"/>
            <a:ext cx="782665" cy="35258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input</a:t>
            </a:r>
          </a:p>
        </p:txBody>
      </p:sp>
      <p:sp>
        <p:nvSpPr>
          <p:cNvPr id="70" name="矩形 69">
            <a:extLst>
              <a:ext uri="{FF2B5EF4-FFF2-40B4-BE49-F238E27FC236}">
                <a16:creationId xmlns:a16="http://schemas.microsoft.com/office/drawing/2014/main" id="{438D6ADA-F87F-7C35-A6A0-BDF4DCBC61AC}"/>
              </a:ext>
            </a:extLst>
          </p:cNvPr>
          <p:cNvSpPr/>
          <p:nvPr/>
        </p:nvSpPr>
        <p:spPr>
          <a:xfrm>
            <a:off x="9157452" y="4977481"/>
            <a:ext cx="861972" cy="35258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output</a:t>
            </a:r>
          </a:p>
        </p:txBody>
      </p:sp>
      <p:sp>
        <p:nvSpPr>
          <p:cNvPr id="71" name="矩形 70">
            <a:extLst>
              <a:ext uri="{FF2B5EF4-FFF2-40B4-BE49-F238E27FC236}">
                <a16:creationId xmlns:a16="http://schemas.microsoft.com/office/drawing/2014/main" id="{4E0A77CC-756E-98D9-FCF4-9C0F39D268D2}"/>
              </a:ext>
            </a:extLst>
          </p:cNvPr>
          <p:cNvSpPr/>
          <p:nvPr/>
        </p:nvSpPr>
        <p:spPr>
          <a:xfrm>
            <a:off x="10112944" y="4977481"/>
            <a:ext cx="1263349" cy="35258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reference</a:t>
            </a:r>
          </a:p>
        </p:txBody>
      </p:sp>
      <p:sp>
        <p:nvSpPr>
          <p:cNvPr id="72" name="椭圆 71">
            <a:extLst>
              <a:ext uri="{FF2B5EF4-FFF2-40B4-BE49-F238E27FC236}">
                <a16:creationId xmlns:a16="http://schemas.microsoft.com/office/drawing/2014/main" id="{5ECFFDFE-B1E1-DF75-6F35-B0C14948C32E}"/>
              </a:ext>
            </a:extLst>
          </p:cNvPr>
          <p:cNvSpPr/>
          <p:nvPr/>
        </p:nvSpPr>
        <p:spPr>
          <a:xfrm>
            <a:off x="9150896" y="4011714"/>
            <a:ext cx="1204993" cy="476572"/>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CA" dirty="0"/>
              <a:t>Metric</a:t>
            </a:r>
          </a:p>
        </p:txBody>
      </p:sp>
      <p:cxnSp>
        <p:nvCxnSpPr>
          <p:cNvPr id="73" name="直接箭头连接符 72">
            <a:extLst>
              <a:ext uri="{FF2B5EF4-FFF2-40B4-BE49-F238E27FC236}">
                <a16:creationId xmlns:a16="http://schemas.microsoft.com/office/drawing/2014/main" id="{7D07FB0D-AADC-20A0-BF2A-0A1D3313824E}"/>
              </a:ext>
            </a:extLst>
          </p:cNvPr>
          <p:cNvCxnSpPr>
            <a:cxnSpLocks/>
            <a:stCxn id="69" idx="0"/>
            <a:endCxn id="72" idx="4"/>
          </p:cNvCxnSpPr>
          <p:nvPr/>
        </p:nvCxnSpPr>
        <p:spPr>
          <a:xfrm flipV="1">
            <a:off x="8640078" y="4488286"/>
            <a:ext cx="1113315" cy="4891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直接箭头连接符 73">
            <a:extLst>
              <a:ext uri="{FF2B5EF4-FFF2-40B4-BE49-F238E27FC236}">
                <a16:creationId xmlns:a16="http://schemas.microsoft.com/office/drawing/2014/main" id="{2C382538-990A-562A-6A94-C4A9B497D49B}"/>
              </a:ext>
            </a:extLst>
          </p:cNvPr>
          <p:cNvCxnSpPr>
            <a:cxnSpLocks/>
            <a:stCxn id="70" idx="0"/>
            <a:endCxn id="72" idx="4"/>
          </p:cNvCxnSpPr>
          <p:nvPr/>
        </p:nvCxnSpPr>
        <p:spPr>
          <a:xfrm flipV="1">
            <a:off x="9588438" y="4488286"/>
            <a:ext cx="164955" cy="4891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直接箭头连接符 74">
            <a:extLst>
              <a:ext uri="{FF2B5EF4-FFF2-40B4-BE49-F238E27FC236}">
                <a16:creationId xmlns:a16="http://schemas.microsoft.com/office/drawing/2014/main" id="{6A253888-F12A-34F8-D2DE-10579CCA49E0}"/>
              </a:ext>
            </a:extLst>
          </p:cNvPr>
          <p:cNvCxnSpPr>
            <a:cxnSpLocks/>
            <a:stCxn id="71" idx="0"/>
            <a:endCxn id="72" idx="4"/>
          </p:cNvCxnSpPr>
          <p:nvPr/>
        </p:nvCxnSpPr>
        <p:spPr>
          <a:xfrm flipH="1" flipV="1">
            <a:off x="9753393" y="4488286"/>
            <a:ext cx="991226" cy="4891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6" name="十字形 75">
            <a:extLst>
              <a:ext uri="{FF2B5EF4-FFF2-40B4-BE49-F238E27FC236}">
                <a16:creationId xmlns:a16="http://schemas.microsoft.com/office/drawing/2014/main" id="{0CA1DA30-5B9F-6508-7CEB-998B7803E136}"/>
              </a:ext>
            </a:extLst>
          </p:cNvPr>
          <p:cNvSpPr/>
          <p:nvPr/>
        </p:nvSpPr>
        <p:spPr>
          <a:xfrm rot="2700000">
            <a:off x="10104713" y="4597294"/>
            <a:ext cx="279642" cy="271177"/>
          </a:xfrm>
          <a:prstGeom prst="plus">
            <a:avLst>
              <a:gd name="adj" fmla="val 40544"/>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CA"/>
          </a:p>
        </p:txBody>
      </p:sp>
      <p:sp>
        <p:nvSpPr>
          <p:cNvPr id="77" name="矩形 76">
            <a:extLst>
              <a:ext uri="{FF2B5EF4-FFF2-40B4-BE49-F238E27FC236}">
                <a16:creationId xmlns:a16="http://schemas.microsoft.com/office/drawing/2014/main" id="{1E1FB932-7D61-B14B-1943-BCAB04EAC264}"/>
              </a:ext>
            </a:extLst>
          </p:cNvPr>
          <p:cNvSpPr/>
          <p:nvPr/>
        </p:nvSpPr>
        <p:spPr>
          <a:xfrm>
            <a:off x="9020595" y="3493576"/>
            <a:ext cx="1475941" cy="3177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eval results</a:t>
            </a:r>
            <a:endParaRPr lang="en-CA" dirty="0"/>
          </a:p>
        </p:txBody>
      </p:sp>
      <p:cxnSp>
        <p:nvCxnSpPr>
          <p:cNvPr id="78" name="直接箭头连接符 77">
            <a:extLst>
              <a:ext uri="{FF2B5EF4-FFF2-40B4-BE49-F238E27FC236}">
                <a16:creationId xmlns:a16="http://schemas.microsoft.com/office/drawing/2014/main" id="{E334D896-1016-2EF2-DDC1-AA75F2DA9E3C}"/>
              </a:ext>
            </a:extLst>
          </p:cNvPr>
          <p:cNvCxnSpPr>
            <a:stCxn id="72" idx="0"/>
            <a:endCxn id="77" idx="2"/>
          </p:cNvCxnSpPr>
          <p:nvPr/>
        </p:nvCxnSpPr>
        <p:spPr>
          <a:xfrm flipV="1">
            <a:off x="9753393" y="3811292"/>
            <a:ext cx="5173" cy="2004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0" name="左大括号 79">
            <a:extLst>
              <a:ext uri="{FF2B5EF4-FFF2-40B4-BE49-F238E27FC236}">
                <a16:creationId xmlns:a16="http://schemas.microsoft.com/office/drawing/2014/main" id="{2EB34153-1C26-31C4-C9C3-ED24C136630F}"/>
              </a:ext>
            </a:extLst>
          </p:cNvPr>
          <p:cNvSpPr/>
          <p:nvPr/>
        </p:nvSpPr>
        <p:spPr>
          <a:xfrm rot="5400000">
            <a:off x="9691318" y="3970622"/>
            <a:ext cx="207694" cy="3092841"/>
          </a:xfrm>
          <a:prstGeom prst="leftBrace">
            <a:avLst>
              <a:gd name="adj1" fmla="val 47509"/>
              <a:gd name="adj2" fmla="val 5011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86" name="矩形: 圆角 85">
            <a:extLst>
              <a:ext uri="{FF2B5EF4-FFF2-40B4-BE49-F238E27FC236}">
                <a16:creationId xmlns:a16="http://schemas.microsoft.com/office/drawing/2014/main" id="{C35FBFAA-2E52-917F-E1EB-29B23AEEA46B}"/>
              </a:ext>
            </a:extLst>
          </p:cNvPr>
          <p:cNvSpPr/>
          <p:nvPr/>
        </p:nvSpPr>
        <p:spPr>
          <a:xfrm>
            <a:off x="8231426" y="5684969"/>
            <a:ext cx="3148671" cy="268586"/>
          </a:xfrm>
          <a:prstGeom prst="round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Multiple tasks</a:t>
            </a:r>
          </a:p>
        </p:txBody>
      </p:sp>
      <p:sp>
        <p:nvSpPr>
          <p:cNvPr id="89" name="矩形 88">
            <a:extLst>
              <a:ext uri="{FF2B5EF4-FFF2-40B4-BE49-F238E27FC236}">
                <a16:creationId xmlns:a16="http://schemas.microsoft.com/office/drawing/2014/main" id="{3992096B-404F-9FC8-9252-109FDC7788D4}"/>
              </a:ext>
            </a:extLst>
          </p:cNvPr>
          <p:cNvSpPr/>
          <p:nvPr/>
        </p:nvSpPr>
        <p:spPr>
          <a:xfrm>
            <a:off x="8274784" y="2420620"/>
            <a:ext cx="954330" cy="55024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overall </a:t>
            </a:r>
            <a:br>
              <a:rPr lang="en-US" altLang="zh-CN" dirty="0"/>
            </a:br>
            <a:r>
              <a:rPr lang="en-US" altLang="zh-CN" dirty="0"/>
              <a:t>rating</a:t>
            </a:r>
            <a:endParaRPr lang="en-CA" dirty="0"/>
          </a:p>
        </p:txBody>
      </p:sp>
      <p:sp>
        <p:nvSpPr>
          <p:cNvPr id="90" name="矩形 89">
            <a:extLst>
              <a:ext uri="{FF2B5EF4-FFF2-40B4-BE49-F238E27FC236}">
                <a16:creationId xmlns:a16="http://schemas.microsoft.com/office/drawing/2014/main" id="{085B21BB-CD6C-E255-63BB-664A4DE5EC7A}"/>
              </a:ext>
            </a:extLst>
          </p:cNvPr>
          <p:cNvSpPr/>
          <p:nvPr/>
        </p:nvSpPr>
        <p:spPr>
          <a:xfrm>
            <a:off x="9717090" y="2415871"/>
            <a:ext cx="2055058" cy="55346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natural language</a:t>
            </a:r>
            <a:br>
              <a:rPr lang="en-US" dirty="0"/>
            </a:br>
            <a:r>
              <a:rPr lang="en-US" dirty="0"/>
              <a:t>explanations</a:t>
            </a:r>
            <a:endParaRPr lang="en-CA" dirty="0"/>
          </a:p>
        </p:txBody>
      </p:sp>
      <p:cxnSp>
        <p:nvCxnSpPr>
          <p:cNvPr id="91" name="直接箭头连接符 90">
            <a:extLst>
              <a:ext uri="{FF2B5EF4-FFF2-40B4-BE49-F238E27FC236}">
                <a16:creationId xmlns:a16="http://schemas.microsoft.com/office/drawing/2014/main" id="{D6024209-DFA6-D8FD-2765-E8E96E86D3F3}"/>
              </a:ext>
            </a:extLst>
          </p:cNvPr>
          <p:cNvCxnSpPr>
            <a:cxnSpLocks/>
            <a:stCxn id="77" idx="0"/>
            <a:endCxn id="89" idx="2"/>
          </p:cNvCxnSpPr>
          <p:nvPr/>
        </p:nvCxnSpPr>
        <p:spPr>
          <a:xfrm flipH="1" flipV="1">
            <a:off x="8751949" y="2970867"/>
            <a:ext cx="1006617" cy="5227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4" name="直接箭头连接符 93">
            <a:extLst>
              <a:ext uri="{FF2B5EF4-FFF2-40B4-BE49-F238E27FC236}">
                <a16:creationId xmlns:a16="http://schemas.microsoft.com/office/drawing/2014/main" id="{FB8B7DAA-264A-D829-D610-F3D4621DDAF5}"/>
              </a:ext>
            </a:extLst>
          </p:cNvPr>
          <p:cNvCxnSpPr>
            <a:cxnSpLocks/>
            <a:stCxn id="77" idx="0"/>
            <a:endCxn id="90" idx="2"/>
          </p:cNvCxnSpPr>
          <p:nvPr/>
        </p:nvCxnSpPr>
        <p:spPr>
          <a:xfrm flipV="1">
            <a:off x="9758566" y="2969333"/>
            <a:ext cx="986053" cy="5242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9387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par>
                                <p:cTn id="17" presetID="10" presetClass="entr" presetSubtype="0"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par>
                                <p:cTn id="20" presetID="10" presetClass="entr" presetSubtype="0" fill="hold"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par>
                                <p:cTn id="23" presetID="10" presetClass="entr" presetSubtype="0" fill="hold"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500"/>
                                        <p:tgtEl>
                                          <p:spTgt spid="1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500"/>
                                        <p:tgtEl>
                                          <p:spTgt spid="19"/>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par>
                                <p:cTn id="32" presetID="10" presetClass="entr" presetSubtype="0" fill="hold" nodeType="with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fade">
                                      <p:cBhvr>
                                        <p:cTn id="34" dur="500"/>
                                        <p:tgtEl>
                                          <p:spTgt spid="22"/>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3"/>
                                        </p:tgtEl>
                                        <p:attrNameLst>
                                          <p:attrName>style.visibility</p:attrName>
                                        </p:attrNameLst>
                                      </p:cBhvr>
                                      <p:to>
                                        <p:strVal val="visible"/>
                                      </p:to>
                                    </p:set>
                                    <p:animEffect transition="in" filter="fade">
                                      <p:cBhvr>
                                        <p:cTn id="37" dur="500"/>
                                        <p:tgtEl>
                                          <p:spTgt spid="63"/>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fade">
                                      <p:cBhvr>
                                        <p:cTn id="42" dur="500"/>
                                        <p:tgtEl>
                                          <p:spTgt spid="5"/>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7"/>
                                        </p:tgtEl>
                                        <p:attrNameLst>
                                          <p:attrName>style.visibility</p:attrName>
                                        </p:attrNameLst>
                                      </p:cBhvr>
                                      <p:to>
                                        <p:strVal val="visible"/>
                                      </p:to>
                                    </p:set>
                                    <p:animEffect transition="in" filter="fade">
                                      <p:cBhvr>
                                        <p:cTn id="45" dur="500"/>
                                        <p:tgtEl>
                                          <p:spTgt spid="3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8"/>
                                        </p:tgtEl>
                                        <p:attrNameLst>
                                          <p:attrName>style.visibility</p:attrName>
                                        </p:attrNameLst>
                                      </p:cBhvr>
                                      <p:to>
                                        <p:strVal val="visible"/>
                                      </p:to>
                                    </p:set>
                                    <p:animEffect transition="in" filter="fade">
                                      <p:cBhvr>
                                        <p:cTn id="48" dur="500"/>
                                        <p:tgtEl>
                                          <p:spTgt spid="38"/>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animEffect transition="in" filter="fade">
                                      <p:cBhvr>
                                        <p:cTn id="51" dur="500"/>
                                        <p:tgtEl>
                                          <p:spTgt spid="39"/>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40"/>
                                        </p:tgtEl>
                                        <p:attrNameLst>
                                          <p:attrName>style.visibility</p:attrName>
                                        </p:attrNameLst>
                                      </p:cBhvr>
                                      <p:to>
                                        <p:strVal val="visible"/>
                                      </p:to>
                                    </p:set>
                                    <p:animEffect transition="in" filter="fade">
                                      <p:cBhvr>
                                        <p:cTn id="54" dur="500"/>
                                        <p:tgtEl>
                                          <p:spTgt spid="40"/>
                                        </p:tgtEl>
                                      </p:cBhvr>
                                    </p:animEffect>
                                  </p:childTnLst>
                                </p:cTn>
                              </p:par>
                              <p:par>
                                <p:cTn id="55" presetID="10" presetClass="entr" presetSubtype="0" fill="hold" nodeType="withEffect">
                                  <p:stCondLst>
                                    <p:cond delay="0"/>
                                  </p:stCondLst>
                                  <p:childTnLst>
                                    <p:set>
                                      <p:cBhvr>
                                        <p:cTn id="56" dur="1" fill="hold">
                                          <p:stCondLst>
                                            <p:cond delay="0"/>
                                          </p:stCondLst>
                                        </p:cTn>
                                        <p:tgtEl>
                                          <p:spTgt spid="41"/>
                                        </p:tgtEl>
                                        <p:attrNameLst>
                                          <p:attrName>style.visibility</p:attrName>
                                        </p:attrNameLst>
                                      </p:cBhvr>
                                      <p:to>
                                        <p:strVal val="visible"/>
                                      </p:to>
                                    </p:set>
                                    <p:animEffect transition="in" filter="fade">
                                      <p:cBhvr>
                                        <p:cTn id="57" dur="500"/>
                                        <p:tgtEl>
                                          <p:spTgt spid="41"/>
                                        </p:tgtEl>
                                      </p:cBhvr>
                                    </p:animEffect>
                                  </p:childTnLst>
                                </p:cTn>
                              </p:par>
                              <p:par>
                                <p:cTn id="58" presetID="10" presetClass="entr" presetSubtype="0" fill="hold" nodeType="withEffect">
                                  <p:stCondLst>
                                    <p:cond delay="0"/>
                                  </p:stCondLst>
                                  <p:childTnLst>
                                    <p:set>
                                      <p:cBhvr>
                                        <p:cTn id="59" dur="1" fill="hold">
                                          <p:stCondLst>
                                            <p:cond delay="0"/>
                                          </p:stCondLst>
                                        </p:cTn>
                                        <p:tgtEl>
                                          <p:spTgt spid="42"/>
                                        </p:tgtEl>
                                        <p:attrNameLst>
                                          <p:attrName>style.visibility</p:attrName>
                                        </p:attrNameLst>
                                      </p:cBhvr>
                                      <p:to>
                                        <p:strVal val="visible"/>
                                      </p:to>
                                    </p:set>
                                    <p:animEffect transition="in" filter="fade">
                                      <p:cBhvr>
                                        <p:cTn id="60" dur="500"/>
                                        <p:tgtEl>
                                          <p:spTgt spid="42"/>
                                        </p:tgtEl>
                                      </p:cBhvr>
                                    </p:animEffect>
                                  </p:childTnLst>
                                </p:cTn>
                              </p:par>
                              <p:par>
                                <p:cTn id="61" presetID="10" presetClass="entr" presetSubtype="0" fill="hold" nodeType="withEffect">
                                  <p:stCondLst>
                                    <p:cond delay="0"/>
                                  </p:stCondLst>
                                  <p:childTnLst>
                                    <p:set>
                                      <p:cBhvr>
                                        <p:cTn id="62" dur="1" fill="hold">
                                          <p:stCondLst>
                                            <p:cond delay="0"/>
                                          </p:stCondLst>
                                        </p:cTn>
                                        <p:tgtEl>
                                          <p:spTgt spid="43"/>
                                        </p:tgtEl>
                                        <p:attrNameLst>
                                          <p:attrName>style.visibility</p:attrName>
                                        </p:attrNameLst>
                                      </p:cBhvr>
                                      <p:to>
                                        <p:strVal val="visible"/>
                                      </p:to>
                                    </p:set>
                                    <p:animEffect transition="in" filter="fade">
                                      <p:cBhvr>
                                        <p:cTn id="63" dur="500"/>
                                        <p:tgtEl>
                                          <p:spTgt spid="43"/>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44"/>
                                        </p:tgtEl>
                                        <p:attrNameLst>
                                          <p:attrName>style.visibility</p:attrName>
                                        </p:attrNameLst>
                                      </p:cBhvr>
                                      <p:to>
                                        <p:strVal val="visible"/>
                                      </p:to>
                                    </p:set>
                                    <p:animEffect transition="in" filter="fade">
                                      <p:cBhvr>
                                        <p:cTn id="66" dur="500"/>
                                        <p:tgtEl>
                                          <p:spTgt spid="44"/>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45"/>
                                        </p:tgtEl>
                                        <p:attrNameLst>
                                          <p:attrName>style.visibility</p:attrName>
                                        </p:attrNameLst>
                                      </p:cBhvr>
                                      <p:to>
                                        <p:strVal val="visible"/>
                                      </p:to>
                                    </p:set>
                                    <p:animEffect transition="in" filter="fade">
                                      <p:cBhvr>
                                        <p:cTn id="69" dur="500"/>
                                        <p:tgtEl>
                                          <p:spTgt spid="45"/>
                                        </p:tgtEl>
                                      </p:cBhvr>
                                    </p:animEffect>
                                  </p:childTnLst>
                                </p:cTn>
                              </p:par>
                              <p:par>
                                <p:cTn id="70" presetID="10" presetClass="entr" presetSubtype="0" fill="hold" nodeType="withEffect">
                                  <p:stCondLst>
                                    <p:cond delay="0"/>
                                  </p:stCondLst>
                                  <p:childTnLst>
                                    <p:set>
                                      <p:cBhvr>
                                        <p:cTn id="71" dur="1" fill="hold">
                                          <p:stCondLst>
                                            <p:cond delay="0"/>
                                          </p:stCondLst>
                                        </p:cTn>
                                        <p:tgtEl>
                                          <p:spTgt spid="46"/>
                                        </p:tgtEl>
                                        <p:attrNameLst>
                                          <p:attrName>style.visibility</p:attrName>
                                        </p:attrNameLst>
                                      </p:cBhvr>
                                      <p:to>
                                        <p:strVal val="visible"/>
                                      </p:to>
                                    </p:set>
                                    <p:animEffect transition="in" filter="fade">
                                      <p:cBhvr>
                                        <p:cTn id="72" dur="500"/>
                                        <p:tgtEl>
                                          <p:spTgt spid="46"/>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54"/>
                                        </p:tgtEl>
                                        <p:attrNameLst>
                                          <p:attrName>style.visibility</p:attrName>
                                        </p:attrNameLst>
                                      </p:cBhvr>
                                      <p:to>
                                        <p:strVal val="visible"/>
                                      </p:to>
                                    </p:set>
                                    <p:animEffect transition="in" filter="fade">
                                      <p:cBhvr>
                                        <p:cTn id="75" dur="500"/>
                                        <p:tgtEl>
                                          <p:spTgt spid="54"/>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55"/>
                                        </p:tgtEl>
                                        <p:attrNameLst>
                                          <p:attrName>style.visibility</p:attrName>
                                        </p:attrNameLst>
                                      </p:cBhvr>
                                      <p:to>
                                        <p:strVal val="visible"/>
                                      </p:to>
                                    </p:set>
                                    <p:animEffect transition="in" filter="fade">
                                      <p:cBhvr>
                                        <p:cTn id="78" dur="500"/>
                                        <p:tgtEl>
                                          <p:spTgt spid="55"/>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56"/>
                                        </p:tgtEl>
                                        <p:attrNameLst>
                                          <p:attrName>style.visibility</p:attrName>
                                        </p:attrNameLst>
                                      </p:cBhvr>
                                      <p:to>
                                        <p:strVal val="visible"/>
                                      </p:to>
                                    </p:set>
                                    <p:animEffect transition="in" filter="fade">
                                      <p:cBhvr>
                                        <p:cTn id="81" dur="500"/>
                                        <p:tgtEl>
                                          <p:spTgt spid="56"/>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57"/>
                                        </p:tgtEl>
                                        <p:attrNameLst>
                                          <p:attrName>style.visibility</p:attrName>
                                        </p:attrNameLst>
                                      </p:cBhvr>
                                      <p:to>
                                        <p:strVal val="visible"/>
                                      </p:to>
                                    </p:set>
                                    <p:animEffect transition="in" filter="fade">
                                      <p:cBhvr>
                                        <p:cTn id="84" dur="500"/>
                                        <p:tgtEl>
                                          <p:spTgt spid="57"/>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58"/>
                                        </p:tgtEl>
                                        <p:attrNameLst>
                                          <p:attrName>style.visibility</p:attrName>
                                        </p:attrNameLst>
                                      </p:cBhvr>
                                      <p:to>
                                        <p:strVal val="visible"/>
                                      </p:to>
                                    </p:set>
                                    <p:animEffect transition="in" filter="fade">
                                      <p:cBhvr>
                                        <p:cTn id="87" dur="500"/>
                                        <p:tgtEl>
                                          <p:spTgt spid="58"/>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59"/>
                                        </p:tgtEl>
                                        <p:attrNameLst>
                                          <p:attrName>style.visibility</p:attrName>
                                        </p:attrNameLst>
                                      </p:cBhvr>
                                      <p:to>
                                        <p:strVal val="visible"/>
                                      </p:to>
                                    </p:set>
                                    <p:animEffect transition="in" filter="fade">
                                      <p:cBhvr>
                                        <p:cTn id="90" dur="500"/>
                                        <p:tgtEl>
                                          <p:spTgt spid="59"/>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60"/>
                                        </p:tgtEl>
                                        <p:attrNameLst>
                                          <p:attrName>style.visibility</p:attrName>
                                        </p:attrNameLst>
                                      </p:cBhvr>
                                      <p:to>
                                        <p:strVal val="visible"/>
                                      </p:to>
                                    </p:set>
                                    <p:animEffect transition="in" filter="fade">
                                      <p:cBhvr>
                                        <p:cTn id="93" dur="500"/>
                                        <p:tgtEl>
                                          <p:spTgt spid="60"/>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61"/>
                                        </p:tgtEl>
                                        <p:attrNameLst>
                                          <p:attrName>style.visibility</p:attrName>
                                        </p:attrNameLst>
                                      </p:cBhvr>
                                      <p:to>
                                        <p:strVal val="visible"/>
                                      </p:to>
                                    </p:set>
                                    <p:animEffect transition="in" filter="fade">
                                      <p:cBhvr>
                                        <p:cTn id="96" dur="500"/>
                                        <p:tgtEl>
                                          <p:spTgt spid="61"/>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64"/>
                                        </p:tgtEl>
                                        <p:attrNameLst>
                                          <p:attrName>style.visibility</p:attrName>
                                        </p:attrNameLst>
                                      </p:cBhvr>
                                      <p:to>
                                        <p:strVal val="visible"/>
                                      </p:to>
                                    </p:set>
                                    <p:animEffect transition="in" filter="fade">
                                      <p:cBhvr>
                                        <p:cTn id="99" dur="500"/>
                                        <p:tgtEl>
                                          <p:spTgt spid="64"/>
                                        </p:tgtEl>
                                      </p:cBhvr>
                                    </p:animEffect>
                                  </p:childTnLst>
                                </p:cTn>
                              </p:par>
                            </p:childTnLst>
                          </p:cTn>
                        </p:par>
                      </p:childTnLst>
                    </p:cTn>
                  </p:par>
                  <p:par>
                    <p:cTn id="100" fill="hold">
                      <p:stCondLst>
                        <p:cond delay="indefinite"/>
                      </p:stCondLst>
                      <p:childTnLst>
                        <p:par>
                          <p:cTn id="101" fill="hold">
                            <p:stCondLst>
                              <p:cond delay="0"/>
                            </p:stCondLst>
                            <p:childTnLst>
                              <p:par>
                                <p:cTn id="102" presetID="10" presetClass="entr" presetSubtype="0" fill="hold" nodeType="clickEffect">
                                  <p:stCondLst>
                                    <p:cond delay="0"/>
                                  </p:stCondLst>
                                  <p:childTnLst>
                                    <p:set>
                                      <p:cBhvr>
                                        <p:cTn id="103" dur="1" fill="hold">
                                          <p:stCondLst>
                                            <p:cond delay="0"/>
                                          </p:stCondLst>
                                        </p:cTn>
                                        <p:tgtEl>
                                          <p:spTgt spid="8"/>
                                        </p:tgtEl>
                                        <p:attrNameLst>
                                          <p:attrName>style.visibility</p:attrName>
                                        </p:attrNameLst>
                                      </p:cBhvr>
                                      <p:to>
                                        <p:strVal val="visible"/>
                                      </p:to>
                                    </p:set>
                                    <p:animEffect transition="in" filter="fade">
                                      <p:cBhvr>
                                        <p:cTn id="104" dur="500"/>
                                        <p:tgtEl>
                                          <p:spTgt spid="8"/>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65"/>
                                        </p:tgtEl>
                                        <p:attrNameLst>
                                          <p:attrName>style.visibility</p:attrName>
                                        </p:attrNameLst>
                                      </p:cBhvr>
                                      <p:to>
                                        <p:strVal val="visible"/>
                                      </p:to>
                                    </p:set>
                                    <p:animEffect transition="in" filter="fade">
                                      <p:cBhvr>
                                        <p:cTn id="107" dur="500"/>
                                        <p:tgtEl>
                                          <p:spTgt spid="65"/>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69"/>
                                        </p:tgtEl>
                                        <p:attrNameLst>
                                          <p:attrName>style.visibility</p:attrName>
                                        </p:attrNameLst>
                                      </p:cBhvr>
                                      <p:to>
                                        <p:strVal val="visible"/>
                                      </p:to>
                                    </p:set>
                                    <p:animEffect transition="in" filter="fade">
                                      <p:cBhvr>
                                        <p:cTn id="110" dur="500"/>
                                        <p:tgtEl>
                                          <p:spTgt spid="69"/>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70"/>
                                        </p:tgtEl>
                                        <p:attrNameLst>
                                          <p:attrName>style.visibility</p:attrName>
                                        </p:attrNameLst>
                                      </p:cBhvr>
                                      <p:to>
                                        <p:strVal val="visible"/>
                                      </p:to>
                                    </p:set>
                                    <p:animEffect transition="in" filter="fade">
                                      <p:cBhvr>
                                        <p:cTn id="113" dur="500"/>
                                        <p:tgtEl>
                                          <p:spTgt spid="70"/>
                                        </p:tgtEl>
                                      </p:cBhvr>
                                    </p:animEffect>
                                  </p:childTnLst>
                                </p:cTn>
                              </p:par>
                              <p:par>
                                <p:cTn id="114" presetID="10" presetClass="entr" presetSubtype="0" fill="hold" grpId="0" nodeType="withEffect">
                                  <p:stCondLst>
                                    <p:cond delay="0"/>
                                  </p:stCondLst>
                                  <p:childTnLst>
                                    <p:set>
                                      <p:cBhvr>
                                        <p:cTn id="115" dur="1" fill="hold">
                                          <p:stCondLst>
                                            <p:cond delay="0"/>
                                          </p:stCondLst>
                                        </p:cTn>
                                        <p:tgtEl>
                                          <p:spTgt spid="71"/>
                                        </p:tgtEl>
                                        <p:attrNameLst>
                                          <p:attrName>style.visibility</p:attrName>
                                        </p:attrNameLst>
                                      </p:cBhvr>
                                      <p:to>
                                        <p:strVal val="visible"/>
                                      </p:to>
                                    </p:set>
                                    <p:animEffect transition="in" filter="fade">
                                      <p:cBhvr>
                                        <p:cTn id="116" dur="500"/>
                                        <p:tgtEl>
                                          <p:spTgt spid="71"/>
                                        </p:tgtEl>
                                      </p:cBhvr>
                                    </p:animEffect>
                                  </p:childTnLst>
                                </p:cTn>
                              </p:par>
                              <p:par>
                                <p:cTn id="117" presetID="10" presetClass="entr" presetSubtype="0" fill="hold" grpId="0" nodeType="withEffect">
                                  <p:stCondLst>
                                    <p:cond delay="0"/>
                                  </p:stCondLst>
                                  <p:childTnLst>
                                    <p:set>
                                      <p:cBhvr>
                                        <p:cTn id="118" dur="1" fill="hold">
                                          <p:stCondLst>
                                            <p:cond delay="0"/>
                                          </p:stCondLst>
                                        </p:cTn>
                                        <p:tgtEl>
                                          <p:spTgt spid="72"/>
                                        </p:tgtEl>
                                        <p:attrNameLst>
                                          <p:attrName>style.visibility</p:attrName>
                                        </p:attrNameLst>
                                      </p:cBhvr>
                                      <p:to>
                                        <p:strVal val="visible"/>
                                      </p:to>
                                    </p:set>
                                    <p:animEffect transition="in" filter="fade">
                                      <p:cBhvr>
                                        <p:cTn id="119" dur="500"/>
                                        <p:tgtEl>
                                          <p:spTgt spid="72"/>
                                        </p:tgtEl>
                                      </p:cBhvr>
                                    </p:animEffect>
                                  </p:childTnLst>
                                </p:cTn>
                              </p:par>
                              <p:par>
                                <p:cTn id="120" presetID="10" presetClass="entr" presetSubtype="0" fill="hold" nodeType="withEffect">
                                  <p:stCondLst>
                                    <p:cond delay="0"/>
                                  </p:stCondLst>
                                  <p:childTnLst>
                                    <p:set>
                                      <p:cBhvr>
                                        <p:cTn id="121" dur="1" fill="hold">
                                          <p:stCondLst>
                                            <p:cond delay="0"/>
                                          </p:stCondLst>
                                        </p:cTn>
                                        <p:tgtEl>
                                          <p:spTgt spid="73"/>
                                        </p:tgtEl>
                                        <p:attrNameLst>
                                          <p:attrName>style.visibility</p:attrName>
                                        </p:attrNameLst>
                                      </p:cBhvr>
                                      <p:to>
                                        <p:strVal val="visible"/>
                                      </p:to>
                                    </p:set>
                                    <p:animEffect transition="in" filter="fade">
                                      <p:cBhvr>
                                        <p:cTn id="122" dur="500"/>
                                        <p:tgtEl>
                                          <p:spTgt spid="73"/>
                                        </p:tgtEl>
                                      </p:cBhvr>
                                    </p:animEffect>
                                  </p:childTnLst>
                                </p:cTn>
                              </p:par>
                              <p:par>
                                <p:cTn id="123" presetID="10" presetClass="entr" presetSubtype="0" fill="hold" nodeType="withEffect">
                                  <p:stCondLst>
                                    <p:cond delay="0"/>
                                  </p:stCondLst>
                                  <p:childTnLst>
                                    <p:set>
                                      <p:cBhvr>
                                        <p:cTn id="124" dur="1" fill="hold">
                                          <p:stCondLst>
                                            <p:cond delay="0"/>
                                          </p:stCondLst>
                                        </p:cTn>
                                        <p:tgtEl>
                                          <p:spTgt spid="74"/>
                                        </p:tgtEl>
                                        <p:attrNameLst>
                                          <p:attrName>style.visibility</p:attrName>
                                        </p:attrNameLst>
                                      </p:cBhvr>
                                      <p:to>
                                        <p:strVal val="visible"/>
                                      </p:to>
                                    </p:set>
                                    <p:animEffect transition="in" filter="fade">
                                      <p:cBhvr>
                                        <p:cTn id="125" dur="500"/>
                                        <p:tgtEl>
                                          <p:spTgt spid="74"/>
                                        </p:tgtEl>
                                      </p:cBhvr>
                                    </p:animEffect>
                                  </p:childTnLst>
                                </p:cTn>
                              </p:par>
                              <p:par>
                                <p:cTn id="126" presetID="10" presetClass="entr" presetSubtype="0" fill="hold" nodeType="withEffect">
                                  <p:stCondLst>
                                    <p:cond delay="0"/>
                                  </p:stCondLst>
                                  <p:childTnLst>
                                    <p:set>
                                      <p:cBhvr>
                                        <p:cTn id="127" dur="1" fill="hold">
                                          <p:stCondLst>
                                            <p:cond delay="0"/>
                                          </p:stCondLst>
                                        </p:cTn>
                                        <p:tgtEl>
                                          <p:spTgt spid="75"/>
                                        </p:tgtEl>
                                        <p:attrNameLst>
                                          <p:attrName>style.visibility</p:attrName>
                                        </p:attrNameLst>
                                      </p:cBhvr>
                                      <p:to>
                                        <p:strVal val="visible"/>
                                      </p:to>
                                    </p:set>
                                    <p:animEffect transition="in" filter="fade">
                                      <p:cBhvr>
                                        <p:cTn id="128" dur="500"/>
                                        <p:tgtEl>
                                          <p:spTgt spid="75"/>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76"/>
                                        </p:tgtEl>
                                        <p:attrNameLst>
                                          <p:attrName>style.visibility</p:attrName>
                                        </p:attrNameLst>
                                      </p:cBhvr>
                                      <p:to>
                                        <p:strVal val="visible"/>
                                      </p:to>
                                    </p:set>
                                    <p:animEffect transition="in" filter="fade">
                                      <p:cBhvr>
                                        <p:cTn id="131" dur="500"/>
                                        <p:tgtEl>
                                          <p:spTgt spid="76"/>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77"/>
                                        </p:tgtEl>
                                        <p:attrNameLst>
                                          <p:attrName>style.visibility</p:attrName>
                                        </p:attrNameLst>
                                      </p:cBhvr>
                                      <p:to>
                                        <p:strVal val="visible"/>
                                      </p:to>
                                    </p:set>
                                    <p:animEffect transition="in" filter="fade">
                                      <p:cBhvr>
                                        <p:cTn id="134" dur="500"/>
                                        <p:tgtEl>
                                          <p:spTgt spid="77"/>
                                        </p:tgtEl>
                                      </p:cBhvr>
                                    </p:animEffect>
                                  </p:childTnLst>
                                </p:cTn>
                              </p:par>
                              <p:par>
                                <p:cTn id="135" presetID="10" presetClass="entr" presetSubtype="0" fill="hold" nodeType="withEffect">
                                  <p:stCondLst>
                                    <p:cond delay="0"/>
                                  </p:stCondLst>
                                  <p:childTnLst>
                                    <p:set>
                                      <p:cBhvr>
                                        <p:cTn id="136" dur="1" fill="hold">
                                          <p:stCondLst>
                                            <p:cond delay="0"/>
                                          </p:stCondLst>
                                        </p:cTn>
                                        <p:tgtEl>
                                          <p:spTgt spid="78"/>
                                        </p:tgtEl>
                                        <p:attrNameLst>
                                          <p:attrName>style.visibility</p:attrName>
                                        </p:attrNameLst>
                                      </p:cBhvr>
                                      <p:to>
                                        <p:strVal val="visible"/>
                                      </p:to>
                                    </p:set>
                                    <p:animEffect transition="in" filter="fade">
                                      <p:cBhvr>
                                        <p:cTn id="137" dur="500"/>
                                        <p:tgtEl>
                                          <p:spTgt spid="78"/>
                                        </p:tgtEl>
                                      </p:cBhvr>
                                    </p:animEffect>
                                  </p:childTnLst>
                                </p:cTn>
                              </p:par>
                              <p:par>
                                <p:cTn id="138" presetID="10" presetClass="entr" presetSubtype="0" fill="hold" grpId="0" nodeType="withEffect">
                                  <p:stCondLst>
                                    <p:cond delay="0"/>
                                  </p:stCondLst>
                                  <p:childTnLst>
                                    <p:set>
                                      <p:cBhvr>
                                        <p:cTn id="139" dur="1" fill="hold">
                                          <p:stCondLst>
                                            <p:cond delay="0"/>
                                          </p:stCondLst>
                                        </p:cTn>
                                        <p:tgtEl>
                                          <p:spTgt spid="80"/>
                                        </p:tgtEl>
                                        <p:attrNameLst>
                                          <p:attrName>style.visibility</p:attrName>
                                        </p:attrNameLst>
                                      </p:cBhvr>
                                      <p:to>
                                        <p:strVal val="visible"/>
                                      </p:to>
                                    </p:set>
                                    <p:animEffect transition="in" filter="fade">
                                      <p:cBhvr>
                                        <p:cTn id="140" dur="500"/>
                                        <p:tgtEl>
                                          <p:spTgt spid="80"/>
                                        </p:tgtEl>
                                      </p:cBhvr>
                                    </p:animEffect>
                                  </p:childTnLst>
                                </p:cTn>
                              </p:par>
                              <p:par>
                                <p:cTn id="141" presetID="10" presetClass="entr" presetSubtype="0" fill="hold" grpId="0" nodeType="withEffect">
                                  <p:stCondLst>
                                    <p:cond delay="0"/>
                                  </p:stCondLst>
                                  <p:childTnLst>
                                    <p:set>
                                      <p:cBhvr>
                                        <p:cTn id="142" dur="1" fill="hold">
                                          <p:stCondLst>
                                            <p:cond delay="0"/>
                                          </p:stCondLst>
                                        </p:cTn>
                                        <p:tgtEl>
                                          <p:spTgt spid="86"/>
                                        </p:tgtEl>
                                        <p:attrNameLst>
                                          <p:attrName>style.visibility</p:attrName>
                                        </p:attrNameLst>
                                      </p:cBhvr>
                                      <p:to>
                                        <p:strVal val="visible"/>
                                      </p:to>
                                    </p:set>
                                    <p:animEffect transition="in" filter="fade">
                                      <p:cBhvr>
                                        <p:cTn id="143" dur="500"/>
                                        <p:tgtEl>
                                          <p:spTgt spid="86"/>
                                        </p:tgtEl>
                                      </p:cBhvr>
                                    </p:animEffect>
                                  </p:childTnLst>
                                </p:cTn>
                              </p:par>
                              <p:par>
                                <p:cTn id="144" presetID="10" presetClass="entr" presetSubtype="0" fill="hold" grpId="0" nodeType="withEffect">
                                  <p:stCondLst>
                                    <p:cond delay="0"/>
                                  </p:stCondLst>
                                  <p:childTnLst>
                                    <p:set>
                                      <p:cBhvr>
                                        <p:cTn id="145" dur="1" fill="hold">
                                          <p:stCondLst>
                                            <p:cond delay="0"/>
                                          </p:stCondLst>
                                        </p:cTn>
                                        <p:tgtEl>
                                          <p:spTgt spid="89"/>
                                        </p:tgtEl>
                                        <p:attrNameLst>
                                          <p:attrName>style.visibility</p:attrName>
                                        </p:attrNameLst>
                                      </p:cBhvr>
                                      <p:to>
                                        <p:strVal val="visible"/>
                                      </p:to>
                                    </p:set>
                                    <p:animEffect transition="in" filter="fade">
                                      <p:cBhvr>
                                        <p:cTn id="146" dur="500"/>
                                        <p:tgtEl>
                                          <p:spTgt spid="89"/>
                                        </p:tgtEl>
                                      </p:cBhvr>
                                    </p:animEffect>
                                  </p:childTnLst>
                                </p:cTn>
                              </p:par>
                              <p:par>
                                <p:cTn id="147" presetID="10" presetClass="entr" presetSubtype="0" fill="hold" grpId="0" nodeType="withEffect">
                                  <p:stCondLst>
                                    <p:cond delay="0"/>
                                  </p:stCondLst>
                                  <p:childTnLst>
                                    <p:set>
                                      <p:cBhvr>
                                        <p:cTn id="148" dur="1" fill="hold">
                                          <p:stCondLst>
                                            <p:cond delay="0"/>
                                          </p:stCondLst>
                                        </p:cTn>
                                        <p:tgtEl>
                                          <p:spTgt spid="90"/>
                                        </p:tgtEl>
                                        <p:attrNameLst>
                                          <p:attrName>style.visibility</p:attrName>
                                        </p:attrNameLst>
                                      </p:cBhvr>
                                      <p:to>
                                        <p:strVal val="visible"/>
                                      </p:to>
                                    </p:set>
                                    <p:animEffect transition="in" filter="fade">
                                      <p:cBhvr>
                                        <p:cTn id="149" dur="500"/>
                                        <p:tgtEl>
                                          <p:spTgt spid="90"/>
                                        </p:tgtEl>
                                      </p:cBhvr>
                                    </p:animEffect>
                                  </p:childTnLst>
                                </p:cTn>
                              </p:par>
                              <p:par>
                                <p:cTn id="150" presetID="10" presetClass="entr" presetSubtype="0" fill="hold" nodeType="withEffect">
                                  <p:stCondLst>
                                    <p:cond delay="0"/>
                                  </p:stCondLst>
                                  <p:childTnLst>
                                    <p:set>
                                      <p:cBhvr>
                                        <p:cTn id="151" dur="1" fill="hold">
                                          <p:stCondLst>
                                            <p:cond delay="0"/>
                                          </p:stCondLst>
                                        </p:cTn>
                                        <p:tgtEl>
                                          <p:spTgt spid="91"/>
                                        </p:tgtEl>
                                        <p:attrNameLst>
                                          <p:attrName>style.visibility</p:attrName>
                                        </p:attrNameLst>
                                      </p:cBhvr>
                                      <p:to>
                                        <p:strVal val="visible"/>
                                      </p:to>
                                    </p:set>
                                    <p:animEffect transition="in" filter="fade">
                                      <p:cBhvr>
                                        <p:cTn id="152" dur="500"/>
                                        <p:tgtEl>
                                          <p:spTgt spid="91"/>
                                        </p:tgtEl>
                                      </p:cBhvr>
                                    </p:animEffect>
                                  </p:childTnLst>
                                </p:cTn>
                              </p:par>
                              <p:par>
                                <p:cTn id="153" presetID="10" presetClass="entr" presetSubtype="0" fill="hold" nodeType="withEffect">
                                  <p:stCondLst>
                                    <p:cond delay="0"/>
                                  </p:stCondLst>
                                  <p:childTnLst>
                                    <p:set>
                                      <p:cBhvr>
                                        <p:cTn id="154" dur="1" fill="hold">
                                          <p:stCondLst>
                                            <p:cond delay="0"/>
                                          </p:stCondLst>
                                        </p:cTn>
                                        <p:tgtEl>
                                          <p:spTgt spid="94"/>
                                        </p:tgtEl>
                                        <p:attrNameLst>
                                          <p:attrName>style.visibility</p:attrName>
                                        </p:attrNameLst>
                                      </p:cBhvr>
                                      <p:to>
                                        <p:strVal val="visible"/>
                                      </p:to>
                                    </p:set>
                                    <p:animEffect transition="in" filter="fade">
                                      <p:cBhvr>
                                        <p:cTn id="155" dur="5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9" grpId="0" animBg="1"/>
      <p:bldP spid="20" grpId="0" animBg="1"/>
      <p:bldP spid="37" grpId="0" animBg="1"/>
      <p:bldP spid="38" grpId="0" animBg="1"/>
      <p:bldP spid="39" grpId="0" animBg="1"/>
      <p:bldP spid="40" grpId="0" animBg="1"/>
      <p:bldP spid="44" grpId="0" animBg="1"/>
      <p:bldP spid="45" grpId="0" animBg="1"/>
      <p:bldP spid="54" grpId="0" animBg="1"/>
      <p:bldP spid="55" grpId="0" animBg="1"/>
      <p:bldP spid="56" grpId="0" animBg="1"/>
      <p:bldP spid="57" grpId="0" animBg="1"/>
      <p:bldP spid="58" grpId="0" animBg="1"/>
      <p:bldP spid="59" grpId="0" animBg="1"/>
      <p:bldP spid="60" grpId="0" animBg="1"/>
      <p:bldP spid="61" grpId="0" animBg="1"/>
      <p:bldP spid="63" grpId="0"/>
      <p:bldP spid="64" grpId="0"/>
      <p:bldP spid="65" grpId="0"/>
      <p:bldP spid="69" grpId="0" animBg="1"/>
      <p:bldP spid="70" grpId="0" animBg="1"/>
      <p:bldP spid="71" grpId="0" animBg="1"/>
      <p:bldP spid="72" grpId="0" animBg="1"/>
      <p:bldP spid="76" grpId="0" animBg="1"/>
      <p:bldP spid="77" grpId="0" animBg="1"/>
      <p:bldP spid="80" grpId="0" animBg="1"/>
      <p:bldP spid="86" grpId="0" animBg="1"/>
      <p:bldP spid="89" grpId="0" animBg="1"/>
      <p:bldP spid="9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AFB066-4154-C9B1-FD4A-D3E962ED8C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0975EF-3057-9A47-16A7-966AC7231BF9}"/>
              </a:ext>
            </a:extLst>
          </p:cNvPr>
          <p:cNvSpPr>
            <a:spLocks noGrp="1"/>
          </p:cNvSpPr>
          <p:nvPr>
            <p:ph type="title"/>
          </p:nvPr>
        </p:nvSpPr>
        <p:spPr/>
        <p:txBody>
          <a:bodyPr/>
          <a:lstStyle/>
          <a:p>
            <a:r>
              <a:rPr lang="en-US" dirty="0" err="1"/>
              <a:t>TIGERScore</a:t>
            </a:r>
            <a:endParaRPr lang="en-US" dirty="0"/>
          </a:p>
        </p:txBody>
      </p:sp>
      <p:sp>
        <p:nvSpPr>
          <p:cNvPr id="3" name="Content Placeholder 2">
            <a:extLst>
              <a:ext uri="{FF2B5EF4-FFF2-40B4-BE49-F238E27FC236}">
                <a16:creationId xmlns:a16="http://schemas.microsoft.com/office/drawing/2014/main" id="{3798C1A0-60B2-DF6F-5BE3-DF17CB516FF9}"/>
              </a:ext>
            </a:extLst>
          </p:cNvPr>
          <p:cNvSpPr>
            <a:spLocks noGrp="1"/>
          </p:cNvSpPr>
          <p:nvPr>
            <p:ph idx="1"/>
          </p:nvPr>
        </p:nvSpPr>
        <p:spPr/>
        <p:txBody>
          <a:bodyPr/>
          <a:lstStyle/>
          <a:p>
            <a:pPr marL="0" indent="0">
              <a:buNone/>
            </a:pPr>
            <a:r>
              <a:rPr lang="en-US" dirty="0"/>
              <a:t> Design Principles:</a:t>
            </a:r>
          </a:p>
          <a:p>
            <a:r>
              <a:rPr lang="en-US" b="1" dirty="0"/>
              <a:t>Reference-Free</a:t>
            </a:r>
          </a:p>
          <a:p>
            <a:r>
              <a:rPr lang="en-US" b="1" dirty="0"/>
              <a:t>Driven by Instructions (Multiple Tasks)</a:t>
            </a:r>
          </a:p>
          <a:p>
            <a:r>
              <a:rPr lang="en-US" b="1" dirty="0"/>
              <a:t>Self-explainable</a:t>
            </a:r>
          </a:p>
          <a:p>
            <a:r>
              <a:rPr lang="en-US" dirty="0"/>
              <a:t>Multi-aspect Evaluation</a:t>
            </a:r>
          </a:p>
          <a:p>
            <a:r>
              <a:rPr lang="en-US" dirty="0"/>
              <a:t>Penalty-scoring System</a:t>
            </a:r>
          </a:p>
          <a:p>
            <a:r>
              <a:rPr lang="en-US" dirty="0"/>
              <a:t>Structured Analysis Output</a:t>
            </a:r>
          </a:p>
          <a:p>
            <a:endParaRPr lang="en-US" dirty="0"/>
          </a:p>
          <a:p>
            <a:endParaRPr lang="en-US" dirty="0"/>
          </a:p>
        </p:txBody>
      </p:sp>
      <p:sp>
        <p:nvSpPr>
          <p:cNvPr id="7" name="Slide Number Placeholder 6">
            <a:extLst>
              <a:ext uri="{FF2B5EF4-FFF2-40B4-BE49-F238E27FC236}">
                <a16:creationId xmlns:a16="http://schemas.microsoft.com/office/drawing/2014/main" id="{86148737-F22D-7C69-32AF-25075A17930D}"/>
              </a:ext>
            </a:extLst>
          </p:cNvPr>
          <p:cNvSpPr>
            <a:spLocks noGrp="1"/>
          </p:cNvSpPr>
          <p:nvPr>
            <p:ph type="sldNum" sz="quarter" idx="12"/>
          </p:nvPr>
        </p:nvSpPr>
        <p:spPr/>
        <p:txBody>
          <a:bodyPr/>
          <a:lstStyle/>
          <a:p>
            <a:r>
              <a:rPr lang="en-US" dirty="0"/>
              <a:t>PAGE  </a:t>
            </a:r>
            <a:fld id="{93005692-73BE-493E-93AB-ECD6027A7652}" type="slidenum">
              <a:rPr lang="en-US" smtClean="0"/>
              <a:pPr/>
              <a:t>11</a:t>
            </a:fld>
            <a:endParaRPr lang="en-US" dirty="0"/>
          </a:p>
        </p:txBody>
      </p:sp>
      <p:pic>
        <p:nvPicPr>
          <p:cNvPr id="8" name="图片 7" descr="图示">
            <a:extLst>
              <a:ext uri="{FF2B5EF4-FFF2-40B4-BE49-F238E27FC236}">
                <a16:creationId xmlns:a16="http://schemas.microsoft.com/office/drawing/2014/main" id="{7568CB72-A7F9-0F6D-C454-ADDD7B87B332}"/>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4475323" y="3214220"/>
            <a:ext cx="7427016" cy="2348715"/>
          </a:xfrm>
          <a:prstGeom prst="rect">
            <a:avLst/>
          </a:prstGeom>
        </p:spPr>
      </p:pic>
    </p:spTree>
    <p:extLst>
      <p:ext uri="{BB962C8B-B14F-4D97-AF65-F5344CB8AC3E}">
        <p14:creationId xmlns:p14="http://schemas.microsoft.com/office/powerpoint/2010/main" val="452641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C04E29-403A-ABE7-2D6F-087A1E54734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3062A6-FA3F-EFCD-9B08-C619589337C6}"/>
              </a:ext>
            </a:extLst>
          </p:cNvPr>
          <p:cNvSpPr>
            <a:spLocks noGrp="1"/>
          </p:cNvSpPr>
          <p:nvPr>
            <p:ph type="title"/>
          </p:nvPr>
        </p:nvSpPr>
        <p:spPr/>
        <p:txBody>
          <a:bodyPr/>
          <a:lstStyle/>
          <a:p>
            <a:r>
              <a:rPr lang="en-US" dirty="0" err="1"/>
              <a:t>TIGERScore</a:t>
            </a:r>
            <a:r>
              <a:rPr lang="en-US" dirty="0"/>
              <a:t>: Reference-Free</a:t>
            </a:r>
          </a:p>
        </p:txBody>
      </p:sp>
      <p:sp>
        <p:nvSpPr>
          <p:cNvPr id="3" name="Content Placeholder 2">
            <a:extLst>
              <a:ext uri="{FF2B5EF4-FFF2-40B4-BE49-F238E27FC236}">
                <a16:creationId xmlns:a16="http://schemas.microsoft.com/office/drawing/2014/main" id="{42E61599-E01E-A268-ECDD-59F2C217192C}"/>
              </a:ext>
            </a:extLst>
          </p:cNvPr>
          <p:cNvSpPr>
            <a:spLocks noGrp="1"/>
          </p:cNvSpPr>
          <p:nvPr>
            <p:ph idx="1"/>
          </p:nvPr>
        </p:nvSpPr>
        <p:spPr/>
        <p:txBody>
          <a:bodyPr/>
          <a:lstStyle/>
          <a:p>
            <a:pPr marL="0" indent="0">
              <a:buNone/>
            </a:pPr>
            <a:r>
              <a:rPr lang="en-US" dirty="0"/>
              <a:t> </a:t>
            </a:r>
          </a:p>
          <a:p>
            <a:endParaRPr lang="en-US" dirty="0"/>
          </a:p>
        </p:txBody>
      </p:sp>
      <p:sp>
        <p:nvSpPr>
          <p:cNvPr id="7" name="Slide Number Placeholder 6">
            <a:extLst>
              <a:ext uri="{FF2B5EF4-FFF2-40B4-BE49-F238E27FC236}">
                <a16:creationId xmlns:a16="http://schemas.microsoft.com/office/drawing/2014/main" id="{D7C58611-B85E-54DB-A8C0-FAC2B7F2D0BE}"/>
              </a:ext>
            </a:extLst>
          </p:cNvPr>
          <p:cNvSpPr>
            <a:spLocks noGrp="1"/>
          </p:cNvSpPr>
          <p:nvPr>
            <p:ph type="sldNum" sz="quarter" idx="12"/>
          </p:nvPr>
        </p:nvSpPr>
        <p:spPr/>
        <p:txBody>
          <a:bodyPr/>
          <a:lstStyle/>
          <a:p>
            <a:r>
              <a:rPr lang="en-US" dirty="0"/>
              <a:t>PAGE  </a:t>
            </a:r>
            <a:fld id="{93005692-73BE-493E-93AB-ECD6027A7652}" type="slidenum">
              <a:rPr lang="en-US" smtClean="0"/>
              <a:pPr/>
              <a:t>12</a:t>
            </a:fld>
            <a:endParaRPr lang="en-US" dirty="0"/>
          </a:p>
        </p:txBody>
      </p:sp>
      <p:pic>
        <p:nvPicPr>
          <p:cNvPr id="8" name="图片 7" descr="图示">
            <a:extLst>
              <a:ext uri="{FF2B5EF4-FFF2-40B4-BE49-F238E27FC236}">
                <a16:creationId xmlns:a16="http://schemas.microsoft.com/office/drawing/2014/main" id="{0FB2F2FA-201E-63E9-9AB1-6F81002FC192}"/>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326490" y="2167674"/>
            <a:ext cx="9539020" cy="3016614"/>
          </a:xfrm>
          <a:prstGeom prst="rect">
            <a:avLst/>
          </a:prstGeom>
        </p:spPr>
      </p:pic>
      <p:sp>
        <p:nvSpPr>
          <p:cNvPr id="4" name="矩形: 圆角 3">
            <a:extLst>
              <a:ext uri="{FF2B5EF4-FFF2-40B4-BE49-F238E27FC236}">
                <a16:creationId xmlns:a16="http://schemas.microsoft.com/office/drawing/2014/main" id="{E6A95496-7C75-E7EF-DEF3-607CF8FBB76A}"/>
              </a:ext>
            </a:extLst>
          </p:cNvPr>
          <p:cNvSpPr/>
          <p:nvPr/>
        </p:nvSpPr>
        <p:spPr>
          <a:xfrm>
            <a:off x="1326490" y="2161585"/>
            <a:ext cx="4038600" cy="1684867"/>
          </a:xfrm>
          <a:prstGeom prst="roundRect">
            <a:avLst>
              <a:gd name="adj" fmla="val 6617"/>
            </a:avLst>
          </a:prstGeom>
          <a:noFill/>
          <a:ln w="254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CA"/>
          </a:p>
        </p:txBody>
      </p:sp>
      <p:sp>
        <p:nvSpPr>
          <p:cNvPr id="9" name="对话气泡: 圆角矩形 8">
            <a:extLst>
              <a:ext uri="{FF2B5EF4-FFF2-40B4-BE49-F238E27FC236}">
                <a16:creationId xmlns:a16="http://schemas.microsoft.com/office/drawing/2014/main" id="{A7C66CC0-ABF8-20AB-C91E-5829CF2428B7}"/>
              </a:ext>
            </a:extLst>
          </p:cNvPr>
          <p:cNvSpPr/>
          <p:nvPr/>
        </p:nvSpPr>
        <p:spPr>
          <a:xfrm>
            <a:off x="2247899" y="1676110"/>
            <a:ext cx="4546599" cy="302684"/>
          </a:xfrm>
          <a:prstGeom prst="wedgeRoundRectCallout">
            <a:avLst>
              <a:gd name="adj1" fmla="val -38878"/>
              <a:gd name="adj2" fmla="val 106228"/>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No reference required</a:t>
            </a:r>
            <a:endParaRPr lang="en-CA" dirty="0"/>
          </a:p>
        </p:txBody>
      </p:sp>
    </p:spTree>
    <p:extLst>
      <p:ext uri="{BB962C8B-B14F-4D97-AF65-F5344CB8AC3E}">
        <p14:creationId xmlns:p14="http://schemas.microsoft.com/office/powerpoint/2010/main" val="2775927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A1F16C-09FE-4BC3-FA19-83A5CFBE00D0}"/>
            </a:ext>
          </a:extLst>
        </p:cNvPr>
        <p:cNvGrpSpPr/>
        <p:nvPr/>
      </p:nvGrpSpPr>
      <p:grpSpPr>
        <a:xfrm>
          <a:off x="0" y="0"/>
          <a:ext cx="0" cy="0"/>
          <a:chOff x="0" y="0"/>
          <a:chExt cx="0" cy="0"/>
        </a:xfrm>
      </p:grpSpPr>
      <p:pic>
        <p:nvPicPr>
          <p:cNvPr id="10" name="图片 9" descr="图示">
            <a:extLst>
              <a:ext uri="{FF2B5EF4-FFF2-40B4-BE49-F238E27FC236}">
                <a16:creationId xmlns:a16="http://schemas.microsoft.com/office/drawing/2014/main" id="{37D67CA3-6804-DC12-5A17-5B0D6E9DAC36}"/>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326490" y="2165276"/>
            <a:ext cx="9539020" cy="3016614"/>
          </a:xfrm>
          <a:prstGeom prst="rect">
            <a:avLst/>
          </a:prstGeom>
        </p:spPr>
      </p:pic>
      <p:sp>
        <p:nvSpPr>
          <p:cNvPr id="2" name="Title 1">
            <a:extLst>
              <a:ext uri="{FF2B5EF4-FFF2-40B4-BE49-F238E27FC236}">
                <a16:creationId xmlns:a16="http://schemas.microsoft.com/office/drawing/2014/main" id="{66937056-E91D-8763-EECD-6655B8C144BB}"/>
              </a:ext>
            </a:extLst>
          </p:cNvPr>
          <p:cNvSpPr>
            <a:spLocks noGrp="1"/>
          </p:cNvSpPr>
          <p:nvPr>
            <p:ph type="title"/>
          </p:nvPr>
        </p:nvSpPr>
        <p:spPr/>
        <p:txBody>
          <a:bodyPr/>
          <a:lstStyle/>
          <a:p>
            <a:r>
              <a:rPr lang="en-US" dirty="0" err="1"/>
              <a:t>TIGERScore</a:t>
            </a:r>
            <a:r>
              <a:rPr lang="en-US" dirty="0"/>
              <a:t>: Driven by Instructions</a:t>
            </a:r>
          </a:p>
        </p:txBody>
      </p:sp>
      <p:sp>
        <p:nvSpPr>
          <p:cNvPr id="3" name="Content Placeholder 2">
            <a:extLst>
              <a:ext uri="{FF2B5EF4-FFF2-40B4-BE49-F238E27FC236}">
                <a16:creationId xmlns:a16="http://schemas.microsoft.com/office/drawing/2014/main" id="{922A30AB-E5EC-3039-521D-92128938D665}"/>
              </a:ext>
            </a:extLst>
          </p:cNvPr>
          <p:cNvSpPr>
            <a:spLocks noGrp="1"/>
          </p:cNvSpPr>
          <p:nvPr>
            <p:ph idx="1"/>
          </p:nvPr>
        </p:nvSpPr>
        <p:spPr/>
        <p:txBody>
          <a:bodyPr/>
          <a:lstStyle/>
          <a:p>
            <a:pPr marL="0" indent="0">
              <a:buNone/>
            </a:pPr>
            <a:r>
              <a:rPr lang="en-US" dirty="0"/>
              <a:t> </a:t>
            </a:r>
          </a:p>
          <a:p>
            <a:endParaRPr lang="en-US" dirty="0"/>
          </a:p>
        </p:txBody>
      </p:sp>
      <p:sp>
        <p:nvSpPr>
          <p:cNvPr id="7" name="Slide Number Placeholder 6">
            <a:extLst>
              <a:ext uri="{FF2B5EF4-FFF2-40B4-BE49-F238E27FC236}">
                <a16:creationId xmlns:a16="http://schemas.microsoft.com/office/drawing/2014/main" id="{A1A331D7-0100-3C1D-C6B5-DA39665CFFEA}"/>
              </a:ext>
            </a:extLst>
          </p:cNvPr>
          <p:cNvSpPr>
            <a:spLocks noGrp="1"/>
          </p:cNvSpPr>
          <p:nvPr>
            <p:ph type="sldNum" sz="quarter" idx="12"/>
          </p:nvPr>
        </p:nvSpPr>
        <p:spPr/>
        <p:txBody>
          <a:bodyPr/>
          <a:lstStyle/>
          <a:p>
            <a:r>
              <a:rPr lang="en-US" dirty="0"/>
              <a:t>PAGE  </a:t>
            </a:r>
            <a:fld id="{93005692-73BE-493E-93AB-ECD6027A7652}" type="slidenum">
              <a:rPr lang="en-US" smtClean="0"/>
              <a:pPr/>
              <a:t>13</a:t>
            </a:fld>
            <a:endParaRPr lang="en-US" dirty="0"/>
          </a:p>
        </p:txBody>
      </p:sp>
      <p:sp>
        <p:nvSpPr>
          <p:cNvPr id="4" name="矩形: 圆角 3">
            <a:extLst>
              <a:ext uri="{FF2B5EF4-FFF2-40B4-BE49-F238E27FC236}">
                <a16:creationId xmlns:a16="http://schemas.microsoft.com/office/drawing/2014/main" id="{A1AE5A89-3C1E-C3D3-A770-45B8B427A076}"/>
              </a:ext>
            </a:extLst>
          </p:cNvPr>
          <p:cNvSpPr/>
          <p:nvPr/>
        </p:nvSpPr>
        <p:spPr>
          <a:xfrm>
            <a:off x="1303867" y="2171701"/>
            <a:ext cx="4038600" cy="584200"/>
          </a:xfrm>
          <a:prstGeom prst="roundRect">
            <a:avLst>
              <a:gd name="adj" fmla="val 6617"/>
            </a:avLst>
          </a:prstGeom>
          <a:noFill/>
          <a:ln w="254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CA"/>
          </a:p>
        </p:txBody>
      </p:sp>
      <p:sp>
        <p:nvSpPr>
          <p:cNvPr id="8" name="对话气泡: 圆角矩形 7">
            <a:extLst>
              <a:ext uri="{FF2B5EF4-FFF2-40B4-BE49-F238E27FC236}">
                <a16:creationId xmlns:a16="http://schemas.microsoft.com/office/drawing/2014/main" id="{9209E569-C998-D531-7630-70D553A7C43C}"/>
              </a:ext>
            </a:extLst>
          </p:cNvPr>
          <p:cNvSpPr/>
          <p:nvPr/>
        </p:nvSpPr>
        <p:spPr>
          <a:xfrm>
            <a:off x="2247899" y="1676110"/>
            <a:ext cx="4546599" cy="302684"/>
          </a:xfrm>
          <a:prstGeom prst="wedgeRoundRectCallout">
            <a:avLst>
              <a:gd name="adj1" fmla="val -38878"/>
              <a:gd name="adj2" fmla="val 106228"/>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Each instruction represents different task</a:t>
            </a:r>
            <a:endParaRPr lang="en-CA" dirty="0"/>
          </a:p>
        </p:txBody>
      </p:sp>
    </p:spTree>
    <p:extLst>
      <p:ext uri="{BB962C8B-B14F-4D97-AF65-F5344CB8AC3E}">
        <p14:creationId xmlns:p14="http://schemas.microsoft.com/office/powerpoint/2010/main" val="2493401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F947BD-9F22-171A-EEEF-927A23943820}"/>
            </a:ext>
          </a:extLst>
        </p:cNvPr>
        <p:cNvGrpSpPr/>
        <p:nvPr/>
      </p:nvGrpSpPr>
      <p:grpSpPr>
        <a:xfrm>
          <a:off x="0" y="0"/>
          <a:ext cx="0" cy="0"/>
          <a:chOff x="0" y="0"/>
          <a:chExt cx="0" cy="0"/>
        </a:xfrm>
      </p:grpSpPr>
      <p:pic>
        <p:nvPicPr>
          <p:cNvPr id="9" name="图片 8" descr="图示">
            <a:extLst>
              <a:ext uri="{FF2B5EF4-FFF2-40B4-BE49-F238E27FC236}">
                <a16:creationId xmlns:a16="http://schemas.microsoft.com/office/drawing/2014/main" id="{65FCADA1-13EE-1BCB-AD93-9F29C33FE9BE}"/>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326490" y="2165276"/>
            <a:ext cx="9539020" cy="3016614"/>
          </a:xfrm>
          <a:prstGeom prst="rect">
            <a:avLst/>
          </a:prstGeom>
        </p:spPr>
      </p:pic>
      <p:sp>
        <p:nvSpPr>
          <p:cNvPr id="2" name="Title 1">
            <a:extLst>
              <a:ext uri="{FF2B5EF4-FFF2-40B4-BE49-F238E27FC236}">
                <a16:creationId xmlns:a16="http://schemas.microsoft.com/office/drawing/2014/main" id="{A7C650A7-7040-672F-A4D3-1310157BC1C2}"/>
              </a:ext>
            </a:extLst>
          </p:cNvPr>
          <p:cNvSpPr>
            <a:spLocks noGrp="1"/>
          </p:cNvSpPr>
          <p:nvPr>
            <p:ph type="title"/>
          </p:nvPr>
        </p:nvSpPr>
        <p:spPr/>
        <p:txBody>
          <a:bodyPr/>
          <a:lstStyle/>
          <a:p>
            <a:r>
              <a:rPr lang="en-US" dirty="0" err="1"/>
              <a:t>TIGERScore</a:t>
            </a:r>
            <a:r>
              <a:rPr lang="en-US" dirty="0"/>
              <a:t>: Self-Explainable</a:t>
            </a:r>
          </a:p>
        </p:txBody>
      </p:sp>
      <p:sp>
        <p:nvSpPr>
          <p:cNvPr id="3" name="Content Placeholder 2">
            <a:extLst>
              <a:ext uri="{FF2B5EF4-FFF2-40B4-BE49-F238E27FC236}">
                <a16:creationId xmlns:a16="http://schemas.microsoft.com/office/drawing/2014/main" id="{D2B74EF9-9E0A-AD02-71A6-13B3E6DAE7C8}"/>
              </a:ext>
            </a:extLst>
          </p:cNvPr>
          <p:cNvSpPr>
            <a:spLocks noGrp="1"/>
          </p:cNvSpPr>
          <p:nvPr>
            <p:ph idx="1"/>
          </p:nvPr>
        </p:nvSpPr>
        <p:spPr/>
        <p:txBody>
          <a:bodyPr/>
          <a:lstStyle/>
          <a:p>
            <a:pPr marL="0" indent="0">
              <a:buNone/>
            </a:pPr>
            <a:r>
              <a:rPr lang="en-US" dirty="0"/>
              <a:t> </a:t>
            </a:r>
          </a:p>
          <a:p>
            <a:endParaRPr lang="en-US" dirty="0"/>
          </a:p>
        </p:txBody>
      </p:sp>
      <p:sp>
        <p:nvSpPr>
          <p:cNvPr id="7" name="Slide Number Placeholder 6">
            <a:extLst>
              <a:ext uri="{FF2B5EF4-FFF2-40B4-BE49-F238E27FC236}">
                <a16:creationId xmlns:a16="http://schemas.microsoft.com/office/drawing/2014/main" id="{8EE406BA-52A1-C11E-F2CD-193DEF6539A4}"/>
              </a:ext>
            </a:extLst>
          </p:cNvPr>
          <p:cNvSpPr>
            <a:spLocks noGrp="1"/>
          </p:cNvSpPr>
          <p:nvPr>
            <p:ph type="sldNum" sz="quarter" idx="12"/>
          </p:nvPr>
        </p:nvSpPr>
        <p:spPr/>
        <p:txBody>
          <a:bodyPr/>
          <a:lstStyle/>
          <a:p>
            <a:r>
              <a:rPr lang="en-US" dirty="0"/>
              <a:t>PAGE  </a:t>
            </a:r>
            <a:fld id="{93005692-73BE-493E-93AB-ECD6027A7652}" type="slidenum">
              <a:rPr lang="en-US" smtClean="0"/>
              <a:pPr/>
              <a:t>14</a:t>
            </a:fld>
            <a:endParaRPr lang="en-US" dirty="0"/>
          </a:p>
        </p:txBody>
      </p:sp>
      <p:sp>
        <p:nvSpPr>
          <p:cNvPr id="4" name="矩形: 圆角 3">
            <a:extLst>
              <a:ext uri="{FF2B5EF4-FFF2-40B4-BE49-F238E27FC236}">
                <a16:creationId xmlns:a16="http://schemas.microsoft.com/office/drawing/2014/main" id="{990458B0-6D2D-9AE3-D41C-12853CE9DF5C}"/>
              </a:ext>
            </a:extLst>
          </p:cNvPr>
          <p:cNvSpPr/>
          <p:nvPr/>
        </p:nvSpPr>
        <p:spPr>
          <a:xfrm>
            <a:off x="6752166" y="2171700"/>
            <a:ext cx="4246033" cy="2971799"/>
          </a:xfrm>
          <a:prstGeom prst="roundRect">
            <a:avLst>
              <a:gd name="adj" fmla="val 6617"/>
            </a:avLst>
          </a:prstGeom>
          <a:noFill/>
          <a:ln w="254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CA"/>
          </a:p>
        </p:txBody>
      </p:sp>
      <p:sp>
        <p:nvSpPr>
          <p:cNvPr id="8" name="对话气泡: 圆角矩形 7">
            <a:extLst>
              <a:ext uri="{FF2B5EF4-FFF2-40B4-BE49-F238E27FC236}">
                <a16:creationId xmlns:a16="http://schemas.microsoft.com/office/drawing/2014/main" id="{D1F58474-D9AF-412D-0B32-961A50FA9F4F}"/>
              </a:ext>
            </a:extLst>
          </p:cNvPr>
          <p:cNvSpPr/>
          <p:nvPr/>
        </p:nvSpPr>
        <p:spPr>
          <a:xfrm>
            <a:off x="4478866" y="1611083"/>
            <a:ext cx="4546599" cy="302684"/>
          </a:xfrm>
          <a:prstGeom prst="wedgeRoundRectCallout">
            <a:avLst>
              <a:gd name="adj1" fmla="val 39986"/>
              <a:gd name="adj2" fmla="val 138396"/>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Error analysis and explanations</a:t>
            </a:r>
            <a:endParaRPr lang="en-CA" dirty="0"/>
          </a:p>
        </p:txBody>
      </p:sp>
    </p:spTree>
    <p:extLst>
      <p:ext uri="{BB962C8B-B14F-4D97-AF65-F5344CB8AC3E}">
        <p14:creationId xmlns:p14="http://schemas.microsoft.com/office/powerpoint/2010/main" val="2315756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4CC4D2-52CA-C354-C18A-41933675F8BF}"/>
            </a:ext>
          </a:extLst>
        </p:cNvPr>
        <p:cNvGrpSpPr/>
        <p:nvPr/>
      </p:nvGrpSpPr>
      <p:grpSpPr>
        <a:xfrm>
          <a:off x="0" y="0"/>
          <a:ext cx="0" cy="0"/>
          <a:chOff x="0" y="0"/>
          <a:chExt cx="0" cy="0"/>
        </a:xfrm>
      </p:grpSpPr>
      <p:pic>
        <p:nvPicPr>
          <p:cNvPr id="10" name="图片 9" descr="图示">
            <a:extLst>
              <a:ext uri="{FF2B5EF4-FFF2-40B4-BE49-F238E27FC236}">
                <a16:creationId xmlns:a16="http://schemas.microsoft.com/office/drawing/2014/main" id="{F82124D7-1F64-7B9A-5B20-DD07FBA3CE98}"/>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326490" y="2165276"/>
            <a:ext cx="9539020" cy="3016614"/>
          </a:xfrm>
          <a:prstGeom prst="rect">
            <a:avLst/>
          </a:prstGeom>
        </p:spPr>
      </p:pic>
      <p:sp>
        <p:nvSpPr>
          <p:cNvPr id="2" name="Title 1">
            <a:extLst>
              <a:ext uri="{FF2B5EF4-FFF2-40B4-BE49-F238E27FC236}">
                <a16:creationId xmlns:a16="http://schemas.microsoft.com/office/drawing/2014/main" id="{0C753740-035F-57AD-57FC-BF6A313915C7}"/>
              </a:ext>
            </a:extLst>
          </p:cNvPr>
          <p:cNvSpPr>
            <a:spLocks noGrp="1"/>
          </p:cNvSpPr>
          <p:nvPr>
            <p:ph type="title"/>
          </p:nvPr>
        </p:nvSpPr>
        <p:spPr/>
        <p:txBody>
          <a:bodyPr/>
          <a:lstStyle/>
          <a:p>
            <a:r>
              <a:rPr lang="en-US" dirty="0" err="1"/>
              <a:t>TIGERScore</a:t>
            </a:r>
            <a:r>
              <a:rPr lang="en-US" dirty="0"/>
              <a:t>: Multi-aspect Evaluation</a:t>
            </a:r>
          </a:p>
        </p:txBody>
      </p:sp>
      <p:sp>
        <p:nvSpPr>
          <p:cNvPr id="3" name="Content Placeholder 2">
            <a:extLst>
              <a:ext uri="{FF2B5EF4-FFF2-40B4-BE49-F238E27FC236}">
                <a16:creationId xmlns:a16="http://schemas.microsoft.com/office/drawing/2014/main" id="{2283D314-6D3D-C53D-6B7A-D67CA9510D53}"/>
              </a:ext>
            </a:extLst>
          </p:cNvPr>
          <p:cNvSpPr>
            <a:spLocks noGrp="1"/>
          </p:cNvSpPr>
          <p:nvPr>
            <p:ph idx="1"/>
          </p:nvPr>
        </p:nvSpPr>
        <p:spPr/>
        <p:txBody>
          <a:bodyPr/>
          <a:lstStyle/>
          <a:p>
            <a:pPr marL="0" indent="0">
              <a:buNone/>
            </a:pPr>
            <a:r>
              <a:rPr lang="en-US" dirty="0"/>
              <a:t> </a:t>
            </a:r>
          </a:p>
          <a:p>
            <a:endParaRPr lang="en-US" dirty="0"/>
          </a:p>
        </p:txBody>
      </p:sp>
      <p:sp>
        <p:nvSpPr>
          <p:cNvPr id="7" name="Slide Number Placeholder 6">
            <a:extLst>
              <a:ext uri="{FF2B5EF4-FFF2-40B4-BE49-F238E27FC236}">
                <a16:creationId xmlns:a16="http://schemas.microsoft.com/office/drawing/2014/main" id="{2558D396-2323-832F-A23B-D81E69DF7CF2}"/>
              </a:ext>
            </a:extLst>
          </p:cNvPr>
          <p:cNvSpPr>
            <a:spLocks noGrp="1"/>
          </p:cNvSpPr>
          <p:nvPr>
            <p:ph type="sldNum" sz="quarter" idx="12"/>
          </p:nvPr>
        </p:nvSpPr>
        <p:spPr/>
        <p:txBody>
          <a:bodyPr/>
          <a:lstStyle/>
          <a:p>
            <a:r>
              <a:rPr lang="en-US" dirty="0"/>
              <a:t>PAGE  </a:t>
            </a:r>
            <a:fld id="{93005692-73BE-493E-93AB-ECD6027A7652}" type="slidenum">
              <a:rPr lang="en-US" smtClean="0"/>
              <a:pPr/>
              <a:t>15</a:t>
            </a:fld>
            <a:endParaRPr lang="en-US" dirty="0"/>
          </a:p>
        </p:txBody>
      </p:sp>
      <p:sp>
        <p:nvSpPr>
          <p:cNvPr id="4" name="矩形: 圆角 3">
            <a:extLst>
              <a:ext uri="{FF2B5EF4-FFF2-40B4-BE49-F238E27FC236}">
                <a16:creationId xmlns:a16="http://schemas.microsoft.com/office/drawing/2014/main" id="{CDBEE69A-A80E-364C-8C18-FB49D613CEEA}"/>
              </a:ext>
            </a:extLst>
          </p:cNvPr>
          <p:cNvSpPr/>
          <p:nvPr/>
        </p:nvSpPr>
        <p:spPr>
          <a:xfrm>
            <a:off x="6887633" y="2946400"/>
            <a:ext cx="1837267" cy="224367"/>
          </a:xfrm>
          <a:prstGeom prst="roundRect">
            <a:avLst>
              <a:gd name="adj" fmla="val 6617"/>
            </a:avLst>
          </a:prstGeom>
          <a:noFill/>
          <a:ln w="254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CA"/>
          </a:p>
        </p:txBody>
      </p:sp>
      <p:sp>
        <p:nvSpPr>
          <p:cNvPr id="8" name="对话气泡: 圆角矩形 7">
            <a:extLst>
              <a:ext uri="{FF2B5EF4-FFF2-40B4-BE49-F238E27FC236}">
                <a16:creationId xmlns:a16="http://schemas.microsoft.com/office/drawing/2014/main" id="{EEE7407C-29E5-F352-92A8-95AD63A151A9}"/>
              </a:ext>
            </a:extLst>
          </p:cNvPr>
          <p:cNvSpPr/>
          <p:nvPr/>
        </p:nvSpPr>
        <p:spPr>
          <a:xfrm>
            <a:off x="3771446" y="1589625"/>
            <a:ext cx="4546599" cy="302684"/>
          </a:xfrm>
          <a:prstGeom prst="wedgeRoundRectCallout">
            <a:avLst>
              <a:gd name="adj1" fmla="val 39986"/>
              <a:gd name="adj2" fmla="val 138396"/>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Error analysis and explanations</a:t>
            </a:r>
            <a:endParaRPr lang="en-CA" dirty="0"/>
          </a:p>
        </p:txBody>
      </p:sp>
      <p:sp>
        <p:nvSpPr>
          <p:cNvPr id="9" name="矩形: 圆角 8">
            <a:extLst>
              <a:ext uri="{FF2B5EF4-FFF2-40B4-BE49-F238E27FC236}">
                <a16:creationId xmlns:a16="http://schemas.microsoft.com/office/drawing/2014/main" id="{53818FB0-7AD0-F998-8B44-6E266B566A90}"/>
              </a:ext>
            </a:extLst>
          </p:cNvPr>
          <p:cNvSpPr/>
          <p:nvPr/>
        </p:nvSpPr>
        <p:spPr>
          <a:xfrm>
            <a:off x="6887633" y="4004734"/>
            <a:ext cx="1837267" cy="224367"/>
          </a:xfrm>
          <a:prstGeom prst="roundRect">
            <a:avLst>
              <a:gd name="adj" fmla="val 6617"/>
            </a:avLst>
          </a:prstGeom>
          <a:noFill/>
          <a:ln w="254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CA"/>
          </a:p>
        </p:txBody>
      </p:sp>
    </p:spTree>
    <p:extLst>
      <p:ext uri="{BB962C8B-B14F-4D97-AF65-F5344CB8AC3E}">
        <p14:creationId xmlns:p14="http://schemas.microsoft.com/office/powerpoint/2010/main" val="1566455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C4AF7C-E764-CB43-2EBC-FAE3AD8FCB8B}"/>
            </a:ext>
          </a:extLst>
        </p:cNvPr>
        <p:cNvGrpSpPr/>
        <p:nvPr/>
      </p:nvGrpSpPr>
      <p:grpSpPr>
        <a:xfrm>
          <a:off x="0" y="0"/>
          <a:ext cx="0" cy="0"/>
          <a:chOff x="0" y="0"/>
          <a:chExt cx="0" cy="0"/>
        </a:xfrm>
      </p:grpSpPr>
      <p:pic>
        <p:nvPicPr>
          <p:cNvPr id="10" name="图片 9" descr="图示">
            <a:extLst>
              <a:ext uri="{FF2B5EF4-FFF2-40B4-BE49-F238E27FC236}">
                <a16:creationId xmlns:a16="http://schemas.microsoft.com/office/drawing/2014/main" id="{DC91F313-2AE7-BFC4-3B62-E07512760CB2}"/>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326490" y="2165276"/>
            <a:ext cx="9539020" cy="3016614"/>
          </a:xfrm>
          <a:prstGeom prst="rect">
            <a:avLst/>
          </a:prstGeom>
        </p:spPr>
      </p:pic>
      <p:sp>
        <p:nvSpPr>
          <p:cNvPr id="2" name="Title 1">
            <a:extLst>
              <a:ext uri="{FF2B5EF4-FFF2-40B4-BE49-F238E27FC236}">
                <a16:creationId xmlns:a16="http://schemas.microsoft.com/office/drawing/2014/main" id="{52334200-64A2-96C6-2CC3-62B8213D85D6}"/>
              </a:ext>
            </a:extLst>
          </p:cNvPr>
          <p:cNvSpPr>
            <a:spLocks noGrp="1"/>
          </p:cNvSpPr>
          <p:nvPr>
            <p:ph type="title"/>
          </p:nvPr>
        </p:nvSpPr>
        <p:spPr/>
        <p:txBody>
          <a:bodyPr/>
          <a:lstStyle/>
          <a:p>
            <a:r>
              <a:rPr lang="en-US" dirty="0" err="1"/>
              <a:t>TIGERScore</a:t>
            </a:r>
            <a:r>
              <a:rPr lang="en-US" dirty="0"/>
              <a:t>: </a:t>
            </a:r>
            <a:r>
              <a:rPr lang="en-US" altLang="zh-CN" dirty="0"/>
              <a:t>Penalty-Scoring Systems</a:t>
            </a:r>
            <a:endParaRPr lang="en-US" dirty="0"/>
          </a:p>
        </p:txBody>
      </p:sp>
      <p:sp>
        <p:nvSpPr>
          <p:cNvPr id="3" name="Content Placeholder 2">
            <a:extLst>
              <a:ext uri="{FF2B5EF4-FFF2-40B4-BE49-F238E27FC236}">
                <a16:creationId xmlns:a16="http://schemas.microsoft.com/office/drawing/2014/main" id="{B651262F-1740-7470-3F15-84B9486BF5E1}"/>
              </a:ext>
            </a:extLst>
          </p:cNvPr>
          <p:cNvSpPr>
            <a:spLocks noGrp="1"/>
          </p:cNvSpPr>
          <p:nvPr>
            <p:ph idx="1"/>
          </p:nvPr>
        </p:nvSpPr>
        <p:spPr/>
        <p:txBody>
          <a:bodyPr/>
          <a:lstStyle/>
          <a:p>
            <a:pPr marL="0" indent="0">
              <a:buNone/>
            </a:pPr>
            <a:r>
              <a:rPr lang="en-US" dirty="0"/>
              <a:t> </a:t>
            </a:r>
          </a:p>
          <a:p>
            <a:endParaRPr lang="en-US" dirty="0"/>
          </a:p>
        </p:txBody>
      </p:sp>
      <p:sp>
        <p:nvSpPr>
          <p:cNvPr id="7" name="Slide Number Placeholder 6">
            <a:extLst>
              <a:ext uri="{FF2B5EF4-FFF2-40B4-BE49-F238E27FC236}">
                <a16:creationId xmlns:a16="http://schemas.microsoft.com/office/drawing/2014/main" id="{4D96109D-2227-66FD-E57F-081094315C85}"/>
              </a:ext>
            </a:extLst>
          </p:cNvPr>
          <p:cNvSpPr>
            <a:spLocks noGrp="1"/>
          </p:cNvSpPr>
          <p:nvPr>
            <p:ph type="sldNum" sz="quarter" idx="12"/>
          </p:nvPr>
        </p:nvSpPr>
        <p:spPr/>
        <p:txBody>
          <a:bodyPr/>
          <a:lstStyle/>
          <a:p>
            <a:r>
              <a:rPr lang="en-US" dirty="0"/>
              <a:t>PAGE  </a:t>
            </a:r>
            <a:fld id="{93005692-73BE-493E-93AB-ECD6027A7652}" type="slidenum">
              <a:rPr lang="en-US" smtClean="0"/>
              <a:pPr/>
              <a:t>16</a:t>
            </a:fld>
            <a:endParaRPr lang="en-US" dirty="0"/>
          </a:p>
        </p:txBody>
      </p:sp>
      <p:sp>
        <p:nvSpPr>
          <p:cNvPr id="4" name="矩形: 圆角 3">
            <a:extLst>
              <a:ext uri="{FF2B5EF4-FFF2-40B4-BE49-F238E27FC236}">
                <a16:creationId xmlns:a16="http://schemas.microsoft.com/office/drawing/2014/main" id="{2410FE21-98AA-E13E-6E31-C1C13DF8E034}"/>
              </a:ext>
            </a:extLst>
          </p:cNvPr>
          <p:cNvSpPr/>
          <p:nvPr/>
        </p:nvSpPr>
        <p:spPr>
          <a:xfrm>
            <a:off x="6887633" y="3345192"/>
            <a:ext cx="1273488" cy="224367"/>
          </a:xfrm>
          <a:prstGeom prst="roundRect">
            <a:avLst>
              <a:gd name="adj" fmla="val 6617"/>
            </a:avLst>
          </a:prstGeom>
          <a:noFill/>
          <a:ln w="254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CA"/>
          </a:p>
        </p:txBody>
      </p:sp>
      <mc:AlternateContent xmlns:mc="http://schemas.openxmlformats.org/markup-compatibility/2006" xmlns:a14="http://schemas.microsoft.com/office/drawing/2010/main">
        <mc:Choice Requires="a14">
          <p:sp>
            <p:nvSpPr>
              <p:cNvPr id="8" name="对话气泡: 圆角矩形 7">
                <a:extLst>
                  <a:ext uri="{FF2B5EF4-FFF2-40B4-BE49-F238E27FC236}">
                    <a16:creationId xmlns:a16="http://schemas.microsoft.com/office/drawing/2014/main" id="{EA43F1EB-727C-93DE-D789-C2082276F1A6}"/>
                  </a:ext>
                </a:extLst>
              </p:cNvPr>
              <p:cNvSpPr/>
              <p:nvPr/>
            </p:nvSpPr>
            <p:spPr>
              <a:xfrm>
                <a:off x="2827792" y="1589625"/>
                <a:ext cx="5490253" cy="302684"/>
              </a:xfrm>
              <a:prstGeom prst="wedgeRoundRectCallout">
                <a:avLst>
                  <a:gd name="adj1" fmla="val 39986"/>
                  <a:gd name="adj2" fmla="val 138396"/>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Penalty score for each error ranges from </a:t>
                </a:r>
                <a14:m>
                  <m:oMath xmlns:m="http://schemas.openxmlformats.org/officeDocument/2006/math">
                    <m:d>
                      <m:dPr>
                        <m:begChr m:val="["/>
                        <m:endChr m:val="]"/>
                        <m:ctrlPr>
                          <a:rPr lang="en-CA" i="1">
                            <a:latin typeface="Cambria Math" panose="02040503050406030204" pitchFamily="18" charset="0"/>
                          </a:rPr>
                        </m:ctrlPr>
                      </m:dPr>
                      <m:e>
                        <m:r>
                          <a:rPr lang="en-CA" i="1">
                            <a:latin typeface="Cambria Math" panose="02040503050406030204" pitchFamily="18" charset="0"/>
                          </a:rPr>
                          <m:t>−5,−0.5</m:t>
                        </m:r>
                      </m:e>
                    </m:d>
                  </m:oMath>
                </a14:m>
                <a:endParaRPr lang="en-CA" dirty="0"/>
              </a:p>
            </p:txBody>
          </p:sp>
        </mc:Choice>
        <mc:Fallback xmlns="">
          <p:sp>
            <p:nvSpPr>
              <p:cNvPr id="8" name="对话气泡: 圆角矩形 7">
                <a:extLst>
                  <a:ext uri="{FF2B5EF4-FFF2-40B4-BE49-F238E27FC236}">
                    <a16:creationId xmlns:a16="http://schemas.microsoft.com/office/drawing/2014/main" id="{EA43F1EB-727C-93DE-D789-C2082276F1A6}"/>
                  </a:ext>
                </a:extLst>
              </p:cNvPr>
              <p:cNvSpPr>
                <a:spLocks noRot="1" noChangeAspect="1" noMove="1" noResize="1" noEditPoints="1" noAdjustHandles="1" noChangeArrowheads="1" noChangeShapeType="1" noTextEdit="1"/>
              </p:cNvSpPr>
              <p:nvPr/>
            </p:nvSpPr>
            <p:spPr>
              <a:xfrm>
                <a:off x="2827792" y="1589625"/>
                <a:ext cx="5490253" cy="302684"/>
              </a:xfrm>
              <a:prstGeom prst="wedgeRoundRectCallout">
                <a:avLst>
                  <a:gd name="adj1" fmla="val 39986"/>
                  <a:gd name="adj2" fmla="val 138396"/>
                  <a:gd name="adj3" fmla="val 16667"/>
                </a:avLst>
              </a:prstGeom>
              <a:blipFill>
                <a:blip r:embed="rId3"/>
                <a:stretch>
                  <a:fillRect t="-10526"/>
                </a:stretch>
              </a:blipFill>
            </p:spPr>
            <p:txBody>
              <a:bodyPr/>
              <a:lstStyle/>
              <a:p>
                <a:r>
                  <a:rPr lang="en-CA">
                    <a:noFill/>
                  </a:rPr>
                  <a:t> </a:t>
                </a:r>
              </a:p>
            </p:txBody>
          </p:sp>
        </mc:Fallback>
      </mc:AlternateContent>
      <p:sp>
        <p:nvSpPr>
          <p:cNvPr id="9" name="矩形: 圆角 8">
            <a:extLst>
              <a:ext uri="{FF2B5EF4-FFF2-40B4-BE49-F238E27FC236}">
                <a16:creationId xmlns:a16="http://schemas.microsoft.com/office/drawing/2014/main" id="{15D44941-0BFE-E64E-0C7D-0DFCF0BE75C5}"/>
              </a:ext>
            </a:extLst>
          </p:cNvPr>
          <p:cNvSpPr/>
          <p:nvPr/>
        </p:nvSpPr>
        <p:spPr>
          <a:xfrm>
            <a:off x="6887633" y="4387413"/>
            <a:ext cx="1305713" cy="224367"/>
          </a:xfrm>
          <a:prstGeom prst="roundRect">
            <a:avLst>
              <a:gd name="adj" fmla="val 6617"/>
            </a:avLst>
          </a:prstGeom>
          <a:noFill/>
          <a:ln w="254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CA"/>
          </a:p>
        </p:txBody>
      </p:sp>
      <p:sp>
        <p:nvSpPr>
          <p:cNvPr id="5" name="矩形: 圆角 4">
            <a:extLst>
              <a:ext uri="{FF2B5EF4-FFF2-40B4-BE49-F238E27FC236}">
                <a16:creationId xmlns:a16="http://schemas.microsoft.com/office/drawing/2014/main" id="{890A43BF-1511-628D-4347-761588E6DBCE}"/>
              </a:ext>
            </a:extLst>
          </p:cNvPr>
          <p:cNvSpPr/>
          <p:nvPr/>
        </p:nvSpPr>
        <p:spPr>
          <a:xfrm>
            <a:off x="6887633" y="4787679"/>
            <a:ext cx="2018704" cy="224367"/>
          </a:xfrm>
          <a:prstGeom prst="roundRect">
            <a:avLst>
              <a:gd name="adj" fmla="val 6617"/>
            </a:avLst>
          </a:prstGeom>
          <a:noFill/>
          <a:ln w="254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CA"/>
          </a:p>
        </p:txBody>
      </p:sp>
      <p:sp>
        <p:nvSpPr>
          <p:cNvPr id="11" name="对话气泡: 圆角矩形 10">
            <a:extLst>
              <a:ext uri="{FF2B5EF4-FFF2-40B4-BE49-F238E27FC236}">
                <a16:creationId xmlns:a16="http://schemas.microsoft.com/office/drawing/2014/main" id="{F86C284B-43CE-9A06-C18F-816EE1644EB2}"/>
              </a:ext>
            </a:extLst>
          </p:cNvPr>
          <p:cNvSpPr/>
          <p:nvPr/>
        </p:nvSpPr>
        <p:spPr>
          <a:xfrm>
            <a:off x="3049343" y="5429634"/>
            <a:ext cx="5478343" cy="302684"/>
          </a:xfrm>
          <a:prstGeom prst="wedgeRoundRectCallout">
            <a:avLst>
              <a:gd name="adj1" fmla="val 39366"/>
              <a:gd name="adj2" fmla="val -163701"/>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The final overall score is the sum of all the penalties</a:t>
            </a:r>
          </a:p>
        </p:txBody>
      </p:sp>
    </p:spTree>
    <p:extLst>
      <p:ext uri="{BB962C8B-B14F-4D97-AF65-F5344CB8AC3E}">
        <p14:creationId xmlns:p14="http://schemas.microsoft.com/office/powerpoint/2010/main" val="1023390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5" grpId="0" animBg="1"/>
      <p:bldP spid="1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F6C093-48C2-7EE9-0560-EEE7BDC78D03}"/>
            </a:ext>
          </a:extLst>
        </p:cNvPr>
        <p:cNvGrpSpPr/>
        <p:nvPr/>
      </p:nvGrpSpPr>
      <p:grpSpPr>
        <a:xfrm>
          <a:off x="0" y="0"/>
          <a:ext cx="0" cy="0"/>
          <a:chOff x="0" y="0"/>
          <a:chExt cx="0" cy="0"/>
        </a:xfrm>
      </p:grpSpPr>
      <p:pic>
        <p:nvPicPr>
          <p:cNvPr id="10" name="图片 9" descr="图示">
            <a:extLst>
              <a:ext uri="{FF2B5EF4-FFF2-40B4-BE49-F238E27FC236}">
                <a16:creationId xmlns:a16="http://schemas.microsoft.com/office/drawing/2014/main" id="{482D88CA-399F-3D2E-9279-32B7E5C34262}"/>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326490" y="2165276"/>
            <a:ext cx="9539020" cy="3016614"/>
          </a:xfrm>
          <a:prstGeom prst="rect">
            <a:avLst/>
          </a:prstGeom>
        </p:spPr>
      </p:pic>
      <p:sp>
        <p:nvSpPr>
          <p:cNvPr id="2" name="Title 1">
            <a:extLst>
              <a:ext uri="{FF2B5EF4-FFF2-40B4-BE49-F238E27FC236}">
                <a16:creationId xmlns:a16="http://schemas.microsoft.com/office/drawing/2014/main" id="{D0926751-F5C9-7E45-8F18-4CCB75018174}"/>
              </a:ext>
            </a:extLst>
          </p:cNvPr>
          <p:cNvSpPr>
            <a:spLocks noGrp="1"/>
          </p:cNvSpPr>
          <p:nvPr>
            <p:ph type="title"/>
          </p:nvPr>
        </p:nvSpPr>
        <p:spPr/>
        <p:txBody>
          <a:bodyPr/>
          <a:lstStyle/>
          <a:p>
            <a:r>
              <a:rPr lang="en-US" dirty="0" err="1"/>
              <a:t>TIGERScore</a:t>
            </a:r>
            <a:r>
              <a:rPr lang="en-US" dirty="0"/>
              <a:t>: </a:t>
            </a:r>
            <a:r>
              <a:rPr lang="en-US" altLang="zh-CN" dirty="0"/>
              <a:t>Structured Analysis Output </a:t>
            </a:r>
            <a:endParaRPr lang="en-US" dirty="0"/>
          </a:p>
        </p:txBody>
      </p:sp>
      <p:sp>
        <p:nvSpPr>
          <p:cNvPr id="3" name="Content Placeholder 2">
            <a:extLst>
              <a:ext uri="{FF2B5EF4-FFF2-40B4-BE49-F238E27FC236}">
                <a16:creationId xmlns:a16="http://schemas.microsoft.com/office/drawing/2014/main" id="{BE423C92-5FE0-DEC7-A80B-F700E362D2F8}"/>
              </a:ext>
            </a:extLst>
          </p:cNvPr>
          <p:cNvSpPr>
            <a:spLocks noGrp="1"/>
          </p:cNvSpPr>
          <p:nvPr>
            <p:ph idx="1"/>
          </p:nvPr>
        </p:nvSpPr>
        <p:spPr/>
        <p:txBody>
          <a:bodyPr/>
          <a:lstStyle/>
          <a:p>
            <a:pPr marL="0" indent="0">
              <a:buNone/>
            </a:pPr>
            <a:r>
              <a:rPr lang="en-US" dirty="0"/>
              <a:t> </a:t>
            </a:r>
          </a:p>
          <a:p>
            <a:endParaRPr lang="en-US" dirty="0"/>
          </a:p>
        </p:txBody>
      </p:sp>
      <p:sp>
        <p:nvSpPr>
          <p:cNvPr id="7" name="Slide Number Placeholder 6">
            <a:extLst>
              <a:ext uri="{FF2B5EF4-FFF2-40B4-BE49-F238E27FC236}">
                <a16:creationId xmlns:a16="http://schemas.microsoft.com/office/drawing/2014/main" id="{E91CCE76-A073-1544-745E-AB7A568C060A}"/>
              </a:ext>
            </a:extLst>
          </p:cNvPr>
          <p:cNvSpPr>
            <a:spLocks noGrp="1"/>
          </p:cNvSpPr>
          <p:nvPr>
            <p:ph type="sldNum" sz="quarter" idx="12"/>
          </p:nvPr>
        </p:nvSpPr>
        <p:spPr/>
        <p:txBody>
          <a:bodyPr/>
          <a:lstStyle/>
          <a:p>
            <a:r>
              <a:rPr lang="en-US" dirty="0"/>
              <a:t>PAGE  </a:t>
            </a:r>
            <a:fld id="{93005692-73BE-493E-93AB-ECD6027A7652}" type="slidenum">
              <a:rPr lang="en-US" smtClean="0"/>
              <a:pPr/>
              <a:t>17</a:t>
            </a:fld>
            <a:endParaRPr lang="en-US" dirty="0"/>
          </a:p>
        </p:txBody>
      </p:sp>
      <p:sp>
        <p:nvSpPr>
          <p:cNvPr id="4" name="矩形: 圆角 3">
            <a:extLst>
              <a:ext uri="{FF2B5EF4-FFF2-40B4-BE49-F238E27FC236}">
                <a16:creationId xmlns:a16="http://schemas.microsoft.com/office/drawing/2014/main" id="{6B9B6636-5229-116B-CC53-4947C7D0E68C}"/>
              </a:ext>
            </a:extLst>
          </p:cNvPr>
          <p:cNvSpPr/>
          <p:nvPr/>
        </p:nvSpPr>
        <p:spPr>
          <a:xfrm>
            <a:off x="6887632" y="2590800"/>
            <a:ext cx="3869268" cy="978760"/>
          </a:xfrm>
          <a:prstGeom prst="roundRect">
            <a:avLst>
              <a:gd name="adj" fmla="val 6617"/>
            </a:avLst>
          </a:prstGeom>
          <a:noFill/>
          <a:ln w="254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CA"/>
          </a:p>
        </p:txBody>
      </p:sp>
      <p:sp>
        <p:nvSpPr>
          <p:cNvPr id="8" name="对话气泡: 圆角矩形 7">
            <a:extLst>
              <a:ext uri="{FF2B5EF4-FFF2-40B4-BE49-F238E27FC236}">
                <a16:creationId xmlns:a16="http://schemas.microsoft.com/office/drawing/2014/main" id="{59973534-823C-6FEF-EEC1-D14921525FB2}"/>
              </a:ext>
            </a:extLst>
          </p:cNvPr>
          <p:cNvSpPr/>
          <p:nvPr/>
        </p:nvSpPr>
        <p:spPr>
          <a:xfrm>
            <a:off x="2192868" y="1330035"/>
            <a:ext cx="6125178" cy="562274"/>
          </a:xfrm>
          <a:prstGeom prst="wedgeRoundRectCallout">
            <a:avLst>
              <a:gd name="adj1" fmla="val 42612"/>
              <a:gd name="adj2" fmla="val 111292"/>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Each error consists of:</a:t>
            </a:r>
            <a:br>
              <a:rPr lang="en-CA" dirty="0"/>
            </a:br>
            <a:r>
              <a:rPr lang="en-CA" dirty="0"/>
              <a:t>Location, Aspect, Explanation, Penalty Score</a:t>
            </a:r>
          </a:p>
        </p:txBody>
      </p:sp>
      <p:sp>
        <p:nvSpPr>
          <p:cNvPr id="9" name="矩形: 圆角 8">
            <a:extLst>
              <a:ext uri="{FF2B5EF4-FFF2-40B4-BE49-F238E27FC236}">
                <a16:creationId xmlns:a16="http://schemas.microsoft.com/office/drawing/2014/main" id="{9246920F-5815-38BB-30E3-78F08071FBA6}"/>
              </a:ext>
            </a:extLst>
          </p:cNvPr>
          <p:cNvSpPr/>
          <p:nvPr/>
        </p:nvSpPr>
        <p:spPr>
          <a:xfrm>
            <a:off x="6887633" y="3569561"/>
            <a:ext cx="3869267" cy="1042220"/>
          </a:xfrm>
          <a:prstGeom prst="roundRect">
            <a:avLst>
              <a:gd name="adj" fmla="val 6617"/>
            </a:avLst>
          </a:prstGeom>
          <a:noFill/>
          <a:ln w="254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CA"/>
          </a:p>
        </p:txBody>
      </p:sp>
      <p:sp>
        <p:nvSpPr>
          <p:cNvPr id="11" name="对话气泡: 圆角矩形 10">
            <a:extLst>
              <a:ext uri="{FF2B5EF4-FFF2-40B4-BE49-F238E27FC236}">
                <a16:creationId xmlns:a16="http://schemas.microsoft.com/office/drawing/2014/main" id="{E71F2C35-F439-6F94-7321-EB18479AA0C6}"/>
              </a:ext>
            </a:extLst>
          </p:cNvPr>
          <p:cNvSpPr/>
          <p:nvPr/>
        </p:nvSpPr>
        <p:spPr>
          <a:xfrm>
            <a:off x="3062043" y="5429634"/>
            <a:ext cx="5478343" cy="578646"/>
          </a:xfrm>
          <a:prstGeom prst="wedgeRoundRectCallout">
            <a:avLst>
              <a:gd name="adj1" fmla="val 41298"/>
              <a:gd name="adj2" fmla="val -116879"/>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The overall analysis output is:</a:t>
            </a:r>
            <a:br>
              <a:rPr lang="en-CA" dirty="0"/>
            </a:br>
            <a:r>
              <a:rPr lang="en-CA" dirty="0"/>
              <a:t>multiple identified errors + final score</a:t>
            </a:r>
          </a:p>
        </p:txBody>
      </p:sp>
      <p:sp>
        <p:nvSpPr>
          <p:cNvPr id="13" name="矩形: 圆角 12">
            <a:extLst>
              <a:ext uri="{FF2B5EF4-FFF2-40B4-BE49-F238E27FC236}">
                <a16:creationId xmlns:a16="http://schemas.microsoft.com/office/drawing/2014/main" id="{F7587866-C567-D343-61B3-6E3E72AF3CDD}"/>
              </a:ext>
            </a:extLst>
          </p:cNvPr>
          <p:cNvSpPr/>
          <p:nvPr/>
        </p:nvSpPr>
        <p:spPr>
          <a:xfrm>
            <a:off x="6887633" y="4804833"/>
            <a:ext cx="2023534" cy="203199"/>
          </a:xfrm>
          <a:prstGeom prst="roundRect">
            <a:avLst>
              <a:gd name="adj" fmla="val 6617"/>
            </a:avLst>
          </a:prstGeom>
          <a:noFill/>
          <a:ln w="254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CA"/>
          </a:p>
        </p:txBody>
      </p:sp>
    </p:spTree>
    <p:extLst>
      <p:ext uri="{BB962C8B-B14F-4D97-AF65-F5344CB8AC3E}">
        <p14:creationId xmlns:p14="http://schemas.microsoft.com/office/powerpoint/2010/main" val="2074118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1" grpId="0" animBg="1"/>
      <p:bldP spid="1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D377A3-E4AC-F80D-37B9-64AB9DC923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0A1393-9723-C220-85E3-C6BED1F7DF37}"/>
              </a:ext>
            </a:extLst>
          </p:cNvPr>
          <p:cNvSpPr>
            <a:spLocks noGrp="1"/>
          </p:cNvSpPr>
          <p:nvPr>
            <p:ph type="title"/>
          </p:nvPr>
        </p:nvSpPr>
        <p:spPr/>
        <p:txBody>
          <a:bodyPr/>
          <a:lstStyle/>
          <a:p>
            <a:r>
              <a:rPr lang="en-US" dirty="0" err="1"/>
              <a:t>MetricInstruct</a:t>
            </a:r>
            <a:r>
              <a:rPr lang="en-US" dirty="0"/>
              <a:t>: Curation Pipeline</a:t>
            </a:r>
          </a:p>
        </p:txBody>
      </p:sp>
      <p:sp>
        <p:nvSpPr>
          <p:cNvPr id="3" name="Content Placeholder 2">
            <a:extLst>
              <a:ext uri="{FF2B5EF4-FFF2-40B4-BE49-F238E27FC236}">
                <a16:creationId xmlns:a16="http://schemas.microsoft.com/office/drawing/2014/main" id="{FC736059-2353-D518-1D28-8EAC63359C1C}"/>
              </a:ext>
            </a:extLst>
          </p:cNvPr>
          <p:cNvSpPr>
            <a:spLocks noGrp="1"/>
          </p:cNvSpPr>
          <p:nvPr>
            <p:ph idx="1"/>
          </p:nvPr>
        </p:nvSpPr>
        <p:spPr/>
        <p:txBody>
          <a:bodyPr/>
          <a:lstStyle/>
          <a:p>
            <a:pPr marL="0" indent="0">
              <a:buNone/>
            </a:pPr>
            <a:r>
              <a:rPr lang="en-US" dirty="0"/>
              <a:t> What does the training data come from?</a:t>
            </a:r>
          </a:p>
          <a:p>
            <a:endParaRPr lang="en-US" dirty="0"/>
          </a:p>
        </p:txBody>
      </p:sp>
      <p:sp>
        <p:nvSpPr>
          <p:cNvPr id="7" name="Slide Number Placeholder 6">
            <a:extLst>
              <a:ext uri="{FF2B5EF4-FFF2-40B4-BE49-F238E27FC236}">
                <a16:creationId xmlns:a16="http://schemas.microsoft.com/office/drawing/2014/main" id="{ABC6B58A-CD6E-1706-E966-CBF8437E1840}"/>
              </a:ext>
            </a:extLst>
          </p:cNvPr>
          <p:cNvSpPr>
            <a:spLocks noGrp="1"/>
          </p:cNvSpPr>
          <p:nvPr>
            <p:ph type="sldNum" sz="quarter" idx="12"/>
          </p:nvPr>
        </p:nvSpPr>
        <p:spPr/>
        <p:txBody>
          <a:bodyPr/>
          <a:lstStyle/>
          <a:p>
            <a:r>
              <a:rPr lang="en-US" dirty="0"/>
              <a:t>PAGE  </a:t>
            </a:r>
            <a:fld id="{93005692-73BE-493E-93AB-ECD6027A7652}" type="slidenum">
              <a:rPr lang="en-US" smtClean="0"/>
              <a:pPr/>
              <a:t>18</a:t>
            </a:fld>
            <a:endParaRPr lang="en-US" dirty="0"/>
          </a:p>
        </p:txBody>
      </p:sp>
      <p:sp>
        <p:nvSpPr>
          <p:cNvPr id="9" name="矩形: 圆角 8">
            <a:extLst>
              <a:ext uri="{FF2B5EF4-FFF2-40B4-BE49-F238E27FC236}">
                <a16:creationId xmlns:a16="http://schemas.microsoft.com/office/drawing/2014/main" id="{B7C8E668-1987-3678-EF63-CFFD898150FF}"/>
              </a:ext>
            </a:extLst>
          </p:cNvPr>
          <p:cNvSpPr/>
          <p:nvPr/>
        </p:nvSpPr>
        <p:spPr>
          <a:xfrm>
            <a:off x="3817377" y="2401676"/>
            <a:ext cx="1546830" cy="61605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Pre-defined aspects</a:t>
            </a:r>
          </a:p>
        </p:txBody>
      </p:sp>
      <p:sp>
        <p:nvSpPr>
          <p:cNvPr id="10" name="矩形: 圆角 9">
            <a:extLst>
              <a:ext uri="{FF2B5EF4-FFF2-40B4-BE49-F238E27FC236}">
                <a16:creationId xmlns:a16="http://schemas.microsoft.com/office/drawing/2014/main" id="{25B12024-9E4C-1131-778B-30DA107028CD}"/>
              </a:ext>
            </a:extLst>
          </p:cNvPr>
          <p:cNvSpPr/>
          <p:nvPr/>
        </p:nvSpPr>
        <p:spPr>
          <a:xfrm>
            <a:off x="6875323" y="2642913"/>
            <a:ext cx="1065667" cy="37223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Outputs</a:t>
            </a:r>
          </a:p>
        </p:txBody>
      </p:sp>
      <p:sp>
        <p:nvSpPr>
          <p:cNvPr id="11" name="矩形: 圆角 10">
            <a:extLst>
              <a:ext uri="{FF2B5EF4-FFF2-40B4-BE49-F238E27FC236}">
                <a16:creationId xmlns:a16="http://schemas.microsoft.com/office/drawing/2014/main" id="{3B3F2C75-6459-4C47-7049-742FF2A5E77B}"/>
              </a:ext>
            </a:extLst>
          </p:cNvPr>
          <p:cNvSpPr/>
          <p:nvPr/>
        </p:nvSpPr>
        <p:spPr>
          <a:xfrm>
            <a:off x="5588846" y="4123281"/>
            <a:ext cx="1026763" cy="36933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CA" dirty="0"/>
              <a:t>GPT-4</a:t>
            </a:r>
          </a:p>
        </p:txBody>
      </p:sp>
      <p:sp>
        <p:nvSpPr>
          <p:cNvPr id="12" name="矩形: 圆角 11">
            <a:extLst>
              <a:ext uri="{FF2B5EF4-FFF2-40B4-BE49-F238E27FC236}">
                <a16:creationId xmlns:a16="http://schemas.microsoft.com/office/drawing/2014/main" id="{4B516FBF-93AD-CD4D-BAC2-0097E6674D24}"/>
              </a:ext>
            </a:extLst>
          </p:cNvPr>
          <p:cNvSpPr/>
          <p:nvPr/>
        </p:nvSpPr>
        <p:spPr>
          <a:xfrm>
            <a:off x="5205193" y="4893445"/>
            <a:ext cx="1794077" cy="35536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Error Analysis</a:t>
            </a:r>
          </a:p>
        </p:txBody>
      </p:sp>
      <p:sp>
        <p:nvSpPr>
          <p:cNvPr id="13" name="矩形: 圆角 12">
            <a:extLst>
              <a:ext uri="{FF2B5EF4-FFF2-40B4-BE49-F238E27FC236}">
                <a16:creationId xmlns:a16="http://schemas.microsoft.com/office/drawing/2014/main" id="{CBA09D91-07E1-CDF4-1B33-CF34F05DC1D0}"/>
              </a:ext>
            </a:extLst>
          </p:cNvPr>
          <p:cNvSpPr/>
          <p:nvPr/>
        </p:nvSpPr>
        <p:spPr>
          <a:xfrm>
            <a:off x="5266613" y="5718269"/>
            <a:ext cx="1671233" cy="327029"/>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CA" dirty="0" err="1"/>
              <a:t>TIGERScore</a:t>
            </a:r>
            <a:endParaRPr lang="en-CA" dirty="0"/>
          </a:p>
        </p:txBody>
      </p:sp>
      <p:cxnSp>
        <p:nvCxnSpPr>
          <p:cNvPr id="14" name="直接箭头连接符 13">
            <a:extLst>
              <a:ext uri="{FF2B5EF4-FFF2-40B4-BE49-F238E27FC236}">
                <a16:creationId xmlns:a16="http://schemas.microsoft.com/office/drawing/2014/main" id="{52E14928-2D15-A61B-BD37-01F63D482514}"/>
              </a:ext>
            </a:extLst>
          </p:cNvPr>
          <p:cNvCxnSpPr>
            <a:cxnSpLocks/>
            <a:stCxn id="9" idx="2"/>
            <a:endCxn id="51" idx="0"/>
          </p:cNvCxnSpPr>
          <p:nvPr/>
        </p:nvCxnSpPr>
        <p:spPr>
          <a:xfrm>
            <a:off x="4590792" y="3017734"/>
            <a:ext cx="1511436" cy="3395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a:extLst>
              <a:ext uri="{FF2B5EF4-FFF2-40B4-BE49-F238E27FC236}">
                <a16:creationId xmlns:a16="http://schemas.microsoft.com/office/drawing/2014/main" id="{5F60CCB2-BBAA-BE3B-99EE-77C9D2396556}"/>
              </a:ext>
            </a:extLst>
          </p:cNvPr>
          <p:cNvCxnSpPr>
            <a:cxnSpLocks/>
            <a:stCxn id="10" idx="2"/>
            <a:endCxn id="51" idx="0"/>
          </p:cNvCxnSpPr>
          <p:nvPr/>
        </p:nvCxnSpPr>
        <p:spPr>
          <a:xfrm flipH="1">
            <a:off x="6102228" y="3015151"/>
            <a:ext cx="1305929" cy="3420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a:extLst>
              <a:ext uri="{FF2B5EF4-FFF2-40B4-BE49-F238E27FC236}">
                <a16:creationId xmlns:a16="http://schemas.microsoft.com/office/drawing/2014/main" id="{90DA23DC-7FB6-5C70-C863-5E3A4AFDFD32}"/>
              </a:ext>
            </a:extLst>
          </p:cNvPr>
          <p:cNvCxnSpPr>
            <a:cxnSpLocks/>
            <a:stCxn id="11" idx="2"/>
            <a:endCxn id="12" idx="0"/>
          </p:cNvCxnSpPr>
          <p:nvPr/>
        </p:nvCxnSpPr>
        <p:spPr>
          <a:xfrm>
            <a:off x="6102228" y="4492613"/>
            <a:ext cx="4" cy="4008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a:extLst>
              <a:ext uri="{FF2B5EF4-FFF2-40B4-BE49-F238E27FC236}">
                <a16:creationId xmlns:a16="http://schemas.microsoft.com/office/drawing/2014/main" id="{335736FD-CDB3-ECA0-D2B4-15B23EEC7921}"/>
              </a:ext>
            </a:extLst>
          </p:cNvPr>
          <p:cNvCxnSpPr>
            <a:cxnSpLocks/>
            <a:stCxn id="12" idx="2"/>
            <a:endCxn id="13" idx="0"/>
          </p:cNvCxnSpPr>
          <p:nvPr/>
        </p:nvCxnSpPr>
        <p:spPr>
          <a:xfrm flipH="1">
            <a:off x="6102230" y="5248810"/>
            <a:ext cx="2" cy="4694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文本框 17">
            <a:extLst>
              <a:ext uri="{FF2B5EF4-FFF2-40B4-BE49-F238E27FC236}">
                <a16:creationId xmlns:a16="http://schemas.microsoft.com/office/drawing/2014/main" id="{35A8C7D5-A179-07BB-6F87-71182502FC3B}"/>
              </a:ext>
            </a:extLst>
          </p:cNvPr>
          <p:cNvSpPr txBox="1"/>
          <p:nvPr/>
        </p:nvSpPr>
        <p:spPr>
          <a:xfrm>
            <a:off x="5144164" y="3725631"/>
            <a:ext cx="809837" cy="369332"/>
          </a:xfrm>
          <a:prstGeom prst="rect">
            <a:avLst/>
          </a:prstGeom>
          <a:noFill/>
        </p:spPr>
        <p:txBody>
          <a:bodyPr wrap="none" rtlCol="0">
            <a:spAutoFit/>
          </a:bodyPr>
          <a:lstStyle/>
          <a:p>
            <a:r>
              <a:rPr lang="en-CA" dirty="0"/>
              <a:t>Query</a:t>
            </a:r>
          </a:p>
        </p:txBody>
      </p:sp>
      <p:sp>
        <p:nvSpPr>
          <p:cNvPr id="19" name="文本框 18">
            <a:extLst>
              <a:ext uri="{FF2B5EF4-FFF2-40B4-BE49-F238E27FC236}">
                <a16:creationId xmlns:a16="http://schemas.microsoft.com/office/drawing/2014/main" id="{ED1647A6-2582-0F9E-B091-6017A304F673}"/>
              </a:ext>
            </a:extLst>
          </p:cNvPr>
          <p:cNvSpPr txBox="1"/>
          <p:nvPr/>
        </p:nvSpPr>
        <p:spPr>
          <a:xfrm>
            <a:off x="4770937" y="5325243"/>
            <a:ext cx="1186543" cy="369332"/>
          </a:xfrm>
          <a:prstGeom prst="rect">
            <a:avLst/>
          </a:prstGeom>
          <a:noFill/>
        </p:spPr>
        <p:txBody>
          <a:bodyPr wrap="none" rtlCol="0">
            <a:spAutoFit/>
          </a:bodyPr>
          <a:lstStyle/>
          <a:p>
            <a:r>
              <a:rPr lang="en-CA" dirty="0"/>
              <a:t>Fine-tune</a:t>
            </a:r>
          </a:p>
        </p:txBody>
      </p:sp>
      <p:sp>
        <p:nvSpPr>
          <p:cNvPr id="20" name="文本框 19">
            <a:extLst>
              <a:ext uri="{FF2B5EF4-FFF2-40B4-BE49-F238E27FC236}">
                <a16:creationId xmlns:a16="http://schemas.microsoft.com/office/drawing/2014/main" id="{6B94F73B-A13D-97C2-36B8-5EFCBF89F789}"/>
              </a:ext>
            </a:extLst>
          </p:cNvPr>
          <p:cNvSpPr txBox="1"/>
          <p:nvPr/>
        </p:nvSpPr>
        <p:spPr>
          <a:xfrm>
            <a:off x="4095341" y="4492613"/>
            <a:ext cx="1941557" cy="369332"/>
          </a:xfrm>
          <a:prstGeom prst="rect">
            <a:avLst/>
          </a:prstGeom>
          <a:noFill/>
        </p:spPr>
        <p:txBody>
          <a:bodyPr wrap="none" rtlCol="0">
            <a:spAutoFit/>
          </a:bodyPr>
          <a:lstStyle/>
          <a:p>
            <a:r>
              <a:rPr lang="en-CA" dirty="0"/>
              <a:t>Collect and Filter</a:t>
            </a:r>
          </a:p>
        </p:txBody>
      </p:sp>
      <p:sp>
        <p:nvSpPr>
          <p:cNvPr id="51" name="矩形: 圆角 50">
            <a:extLst>
              <a:ext uri="{FF2B5EF4-FFF2-40B4-BE49-F238E27FC236}">
                <a16:creationId xmlns:a16="http://schemas.microsoft.com/office/drawing/2014/main" id="{45ED9A20-967F-BE51-6D30-A9630B9903F1}"/>
              </a:ext>
            </a:extLst>
          </p:cNvPr>
          <p:cNvSpPr/>
          <p:nvPr/>
        </p:nvSpPr>
        <p:spPr>
          <a:xfrm>
            <a:off x="5026311" y="3357240"/>
            <a:ext cx="2151834" cy="3693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Prompt Template</a:t>
            </a:r>
          </a:p>
        </p:txBody>
      </p:sp>
      <p:cxnSp>
        <p:nvCxnSpPr>
          <p:cNvPr id="55" name="直接箭头连接符 54">
            <a:extLst>
              <a:ext uri="{FF2B5EF4-FFF2-40B4-BE49-F238E27FC236}">
                <a16:creationId xmlns:a16="http://schemas.microsoft.com/office/drawing/2014/main" id="{ABAFE35A-D336-F953-D231-362B498B26C9}"/>
              </a:ext>
            </a:extLst>
          </p:cNvPr>
          <p:cNvCxnSpPr>
            <a:cxnSpLocks/>
            <a:stCxn id="51" idx="2"/>
            <a:endCxn id="11" idx="0"/>
          </p:cNvCxnSpPr>
          <p:nvPr/>
        </p:nvCxnSpPr>
        <p:spPr>
          <a:xfrm>
            <a:off x="6102228" y="3726572"/>
            <a:ext cx="0" cy="3967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3" name="矩形: 圆角 62">
            <a:extLst>
              <a:ext uri="{FF2B5EF4-FFF2-40B4-BE49-F238E27FC236}">
                <a16:creationId xmlns:a16="http://schemas.microsoft.com/office/drawing/2014/main" id="{FC7496A5-C228-C45C-875F-AE6A75A81E5A}"/>
              </a:ext>
            </a:extLst>
          </p:cNvPr>
          <p:cNvSpPr/>
          <p:nvPr/>
        </p:nvSpPr>
        <p:spPr>
          <a:xfrm>
            <a:off x="5649375" y="2652803"/>
            <a:ext cx="905703" cy="3693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Inputs</a:t>
            </a:r>
            <a:endParaRPr lang="en-CA" dirty="0"/>
          </a:p>
        </p:txBody>
      </p:sp>
      <p:cxnSp>
        <p:nvCxnSpPr>
          <p:cNvPr id="66" name="直接箭头连接符 65">
            <a:extLst>
              <a:ext uri="{FF2B5EF4-FFF2-40B4-BE49-F238E27FC236}">
                <a16:creationId xmlns:a16="http://schemas.microsoft.com/office/drawing/2014/main" id="{4DAA5C2D-9A04-0EF7-9341-3ABA8F140581}"/>
              </a:ext>
            </a:extLst>
          </p:cNvPr>
          <p:cNvCxnSpPr>
            <a:cxnSpLocks/>
            <a:stCxn id="63" idx="2"/>
            <a:endCxn id="51" idx="0"/>
          </p:cNvCxnSpPr>
          <p:nvPr/>
        </p:nvCxnSpPr>
        <p:spPr>
          <a:xfrm>
            <a:off x="6102227" y="3022135"/>
            <a:ext cx="1" cy="335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矩形: 圆角 73">
            <a:extLst>
              <a:ext uri="{FF2B5EF4-FFF2-40B4-BE49-F238E27FC236}">
                <a16:creationId xmlns:a16="http://schemas.microsoft.com/office/drawing/2014/main" id="{2CF3D424-41BB-D651-7ABF-363CAD279B7C}"/>
              </a:ext>
            </a:extLst>
          </p:cNvPr>
          <p:cNvSpPr/>
          <p:nvPr/>
        </p:nvSpPr>
        <p:spPr>
          <a:xfrm>
            <a:off x="6245641" y="1876901"/>
            <a:ext cx="1065667" cy="369332"/>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Systems</a:t>
            </a:r>
            <a:endParaRPr lang="en-CA" dirty="0"/>
          </a:p>
        </p:txBody>
      </p:sp>
      <p:sp>
        <p:nvSpPr>
          <p:cNvPr id="89" name="文本框 88">
            <a:extLst>
              <a:ext uri="{FF2B5EF4-FFF2-40B4-BE49-F238E27FC236}">
                <a16:creationId xmlns:a16="http://schemas.microsoft.com/office/drawing/2014/main" id="{C6DA76DC-40A7-0644-6226-9B0B4F368EB8}"/>
              </a:ext>
            </a:extLst>
          </p:cNvPr>
          <p:cNvSpPr txBox="1"/>
          <p:nvPr/>
        </p:nvSpPr>
        <p:spPr>
          <a:xfrm>
            <a:off x="6178752" y="2304623"/>
            <a:ext cx="1152880" cy="369332"/>
          </a:xfrm>
          <a:prstGeom prst="rect">
            <a:avLst/>
          </a:prstGeom>
          <a:noFill/>
        </p:spPr>
        <p:txBody>
          <a:bodyPr wrap="none" rtlCol="0">
            <a:spAutoFit/>
          </a:bodyPr>
          <a:lstStyle/>
          <a:p>
            <a:r>
              <a:rPr lang="en-US" altLang="zh-CN" dirty="0"/>
              <a:t>Sampling</a:t>
            </a:r>
            <a:endParaRPr lang="en-CA" dirty="0"/>
          </a:p>
        </p:txBody>
      </p:sp>
      <p:sp>
        <p:nvSpPr>
          <p:cNvPr id="90" name="矩形: 圆角 89">
            <a:extLst>
              <a:ext uri="{FF2B5EF4-FFF2-40B4-BE49-F238E27FC236}">
                <a16:creationId xmlns:a16="http://schemas.microsoft.com/office/drawing/2014/main" id="{218D0A55-357F-E0EB-824C-CD6DAD600442}"/>
              </a:ext>
            </a:extLst>
          </p:cNvPr>
          <p:cNvSpPr/>
          <p:nvPr/>
        </p:nvSpPr>
        <p:spPr>
          <a:xfrm>
            <a:off x="3755340" y="2365911"/>
            <a:ext cx="4229603" cy="740300"/>
          </a:xfrm>
          <a:prstGeom prst="roundRect">
            <a:avLst/>
          </a:prstGeom>
          <a:noFill/>
          <a:ln w="2540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CA"/>
          </a:p>
        </p:txBody>
      </p:sp>
      <p:cxnSp>
        <p:nvCxnSpPr>
          <p:cNvPr id="92" name="连接符: 肘形 91">
            <a:extLst>
              <a:ext uri="{FF2B5EF4-FFF2-40B4-BE49-F238E27FC236}">
                <a16:creationId xmlns:a16="http://schemas.microsoft.com/office/drawing/2014/main" id="{EE14ABEE-1813-EE88-6230-17733182BA18}"/>
              </a:ext>
            </a:extLst>
          </p:cNvPr>
          <p:cNvCxnSpPr>
            <a:stCxn id="90" idx="1"/>
            <a:endCxn id="19" idx="1"/>
          </p:cNvCxnSpPr>
          <p:nvPr/>
        </p:nvCxnSpPr>
        <p:spPr>
          <a:xfrm rot="10800000" flipH="1" flipV="1">
            <a:off x="3755339" y="2736061"/>
            <a:ext cx="1015597" cy="2773848"/>
          </a:xfrm>
          <a:prstGeom prst="bentConnector3">
            <a:avLst>
              <a:gd name="adj1" fmla="val -22509"/>
            </a:avLst>
          </a:prstGeom>
          <a:ln w="254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94" name="连接符: 肘形 93">
            <a:extLst>
              <a:ext uri="{FF2B5EF4-FFF2-40B4-BE49-F238E27FC236}">
                <a16:creationId xmlns:a16="http://schemas.microsoft.com/office/drawing/2014/main" id="{831D4748-68BF-8CBD-8DFC-A141CEE9E916}"/>
              </a:ext>
            </a:extLst>
          </p:cNvPr>
          <p:cNvCxnSpPr>
            <a:stCxn id="63" idx="0"/>
            <a:endCxn id="74" idx="1"/>
          </p:cNvCxnSpPr>
          <p:nvPr/>
        </p:nvCxnSpPr>
        <p:spPr>
          <a:xfrm rot="5400000" flipH="1" flipV="1">
            <a:off x="5878316" y="2285478"/>
            <a:ext cx="591236" cy="14341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5" name="连接符: 肘形 94">
            <a:extLst>
              <a:ext uri="{FF2B5EF4-FFF2-40B4-BE49-F238E27FC236}">
                <a16:creationId xmlns:a16="http://schemas.microsoft.com/office/drawing/2014/main" id="{488FAB76-1A1B-3EC2-541A-40877AC4C031}"/>
              </a:ext>
            </a:extLst>
          </p:cNvPr>
          <p:cNvCxnSpPr>
            <a:cxnSpLocks/>
            <a:stCxn id="74" idx="3"/>
            <a:endCxn id="10" idx="0"/>
          </p:cNvCxnSpPr>
          <p:nvPr/>
        </p:nvCxnSpPr>
        <p:spPr>
          <a:xfrm>
            <a:off x="7311308" y="2061567"/>
            <a:ext cx="96849" cy="58134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3968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3"/>
                                        </p:tgtEl>
                                        <p:attrNameLst>
                                          <p:attrName>style.visibility</p:attrName>
                                        </p:attrNameLst>
                                      </p:cBhvr>
                                      <p:to>
                                        <p:strVal val="visible"/>
                                      </p:to>
                                    </p:set>
                                    <p:animEffect transition="in" filter="fade">
                                      <p:cBhvr>
                                        <p:cTn id="10" dur="500"/>
                                        <p:tgtEl>
                                          <p:spTgt spid="6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4"/>
                                        </p:tgtEl>
                                        <p:attrNameLst>
                                          <p:attrName>style.visibility</p:attrName>
                                        </p:attrNameLst>
                                      </p:cBhvr>
                                      <p:to>
                                        <p:strVal val="visible"/>
                                      </p:to>
                                    </p:set>
                                    <p:animEffect transition="in" filter="fade">
                                      <p:cBhvr>
                                        <p:cTn id="15" dur="500"/>
                                        <p:tgtEl>
                                          <p:spTgt spid="9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74"/>
                                        </p:tgtEl>
                                        <p:attrNameLst>
                                          <p:attrName>style.visibility</p:attrName>
                                        </p:attrNameLst>
                                      </p:cBhvr>
                                      <p:to>
                                        <p:strVal val="visible"/>
                                      </p:to>
                                    </p:set>
                                    <p:animEffect transition="in" filter="fade">
                                      <p:cBhvr>
                                        <p:cTn id="20" dur="500"/>
                                        <p:tgtEl>
                                          <p:spTgt spid="7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95"/>
                                        </p:tgtEl>
                                        <p:attrNameLst>
                                          <p:attrName>style.visibility</p:attrName>
                                        </p:attrNameLst>
                                      </p:cBhvr>
                                      <p:to>
                                        <p:strVal val="visible"/>
                                      </p:to>
                                    </p:set>
                                    <p:animEffect transition="in" filter="fade">
                                      <p:cBhvr>
                                        <p:cTn id="25" dur="500"/>
                                        <p:tgtEl>
                                          <p:spTgt spid="95"/>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89"/>
                                        </p:tgtEl>
                                        <p:attrNameLst>
                                          <p:attrName>style.visibility</p:attrName>
                                        </p:attrNameLst>
                                      </p:cBhvr>
                                      <p:to>
                                        <p:strVal val="visible"/>
                                      </p:to>
                                    </p:set>
                                    <p:animEffect transition="in" filter="fade">
                                      <p:cBhvr>
                                        <p:cTn id="30" dur="500"/>
                                        <p:tgtEl>
                                          <p:spTgt spid="89"/>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fade">
                                      <p:cBhvr>
                                        <p:cTn id="40" dur="500"/>
                                        <p:tgtEl>
                                          <p:spTgt spid="14"/>
                                        </p:tgtEl>
                                      </p:cBhvr>
                                    </p:animEffect>
                                  </p:childTnLst>
                                </p:cTn>
                              </p:par>
                              <p:par>
                                <p:cTn id="41" presetID="10" presetClass="entr" presetSubtype="0" fill="hold" nodeType="withEffect">
                                  <p:stCondLst>
                                    <p:cond delay="0"/>
                                  </p:stCondLst>
                                  <p:childTnLst>
                                    <p:set>
                                      <p:cBhvr>
                                        <p:cTn id="42" dur="1" fill="hold">
                                          <p:stCondLst>
                                            <p:cond delay="0"/>
                                          </p:stCondLst>
                                        </p:cTn>
                                        <p:tgtEl>
                                          <p:spTgt spid="66"/>
                                        </p:tgtEl>
                                        <p:attrNameLst>
                                          <p:attrName>style.visibility</p:attrName>
                                        </p:attrNameLst>
                                      </p:cBhvr>
                                      <p:to>
                                        <p:strVal val="visible"/>
                                      </p:to>
                                    </p:set>
                                    <p:animEffect transition="in" filter="fade">
                                      <p:cBhvr>
                                        <p:cTn id="43" dur="500"/>
                                        <p:tgtEl>
                                          <p:spTgt spid="66"/>
                                        </p:tgtEl>
                                      </p:cBhvr>
                                    </p:animEffect>
                                  </p:childTnLst>
                                </p:cTn>
                              </p:par>
                              <p:par>
                                <p:cTn id="44" presetID="10" presetClass="entr" presetSubtype="0" fill="hold"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fade">
                                      <p:cBhvr>
                                        <p:cTn id="46" dur="500"/>
                                        <p:tgtEl>
                                          <p:spTgt spid="15"/>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51"/>
                                        </p:tgtEl>
                                        <p:attrNameLst>
                                          <p:attrName>style.visibility</p:attrName>
                                        </p:attrNameLst>
                                      </p:cBhvr>
                                      <p:to>
                                        <p:strVal val="visible"/>
                                      </p:to>
                                    </p:set>
                                    <p:animEffect transition="in" filter="fade">
                                      <p:cBhvr>
                                        <p:cTn id="51" dur="500"/>
                                        <p:tgtEl>
                                          <p:spTgt spid="51"/>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55"/>
                                        </p:tgtEl>
                                        <p:attrNameLst>
                                          <p:attrName>style.visibility</p:attrName>
                                        </p:attrNameLst>
                                      </p:cBhvr>
                                      <p:to>
                                        <p:strVal val="visible"/>
                                      </p:to>
                                    </p:set>
                                    <p:animEffect transition="in" filter="fade">
                                      <p:cBhvr>
                                        <p:cTn id="56" dur="500"/>
                                        <p:tgtEl>
                                          <p:spTgt spid="55"/>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8"/>
                                        </p:tgtEl>
                                        <p:attrNameLst>
                                          <p:attrName>style.visibility</p:attrName>
                                        </p:attrNameLst>
                                      </p:cBhvr>
                                      <p:to>
                                        <p:strVal val="visible"/>
                                      </p:to>
                                    </p:set>
                                    <p:animEffect transition="in" filter="fade">
                                      <p:cBhvr>
                                        <p:cTn id="59" dur="500"/>
                                        <p:tgtEl>
                                          <p:spTgt spid="18"/>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1"/>
                                        </p:tgtEl>
                                        <p:attrNameLst>
                                          <p:attrName>style.visibility</p:attrName>
                                        </p:attrNameLst>
                                      </p:cBhvr>
                                      <p:to>
                                        <p:strVal val="visible"/>
                                      </p:to>
                                    </p:set>
                                    <p:animEffect transition="in" filter="fade">
                                      <p:cBhvr>
                                        <p:cTn id="62" dur="500"/>
                                        <p:tgtEl>
                                          <p:spTgt spid="11"/>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16"/>
                                        </p:tgtEl>
                                        <p:attrNameLst>
                                          <p:attrName>style.visibility</p:attrName>
                                        </p:attrNameLst>
                                      </p:cBhvr>
                                      <p:to>
                                        <p:strVal val="visible"/>
                                      </p:to>
                                    </p:set>
                                    <p:animEffect transition="in" filter="fade">
                                      <p:cBhvr>
                                        <p:cTn id="67" dur="500"/>
                                        <p:tgtEl>
                                          <p:spTgt spid="16"/>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20"/>
                                        </p:tgtEl>
                                        <p:attrNameLst>
                                          <p:attrName>style.visibility</p:attrName>
                                        </p:attrNameLst>
                                      </p:cBhvr>
                                      <p:to>
                                        <p:strVal val="visible"/>
                                      </p:to>
                                    </p:set>
                                    <p:animEffect transition="in" filter="fade">
                                      <p:cBhvr>
                                        <p:cTn id="70" dur="500"/>
                                        <p:tgtEl>
                                          <p:spTgt spid="20"/>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2"/>
                                        </p:tgtEl>
                                        <p:attrNameLst>
                                          <p:attrName>style.visibility</p:attrName>
                                        </p:attrNameLst>
                                      </p:cBhvr>
                                      <p:to>
                                        <p:strVal val="visible"/>
                                      </p:to>
                                    </p:set>
                                    <p:animEffect transition="in" filter="fade">
                                      <p:cBhvr>
                                        <p:cTn id="73" dur="500"/>
                                        <p:tgtEl>
                                          <p:spTgt spid="12"/>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grpId="0" nodeType="clickEffect">
                                  <p:stCondLst>
                                    <p:cond delay="0"/>
                                  </p:stCondLst>
                                  <p:childTnLst>
                                    <p:set>
                                      <p:cBhvr>
                                        <p:cTn id="77" dur="1" fill="hold">
                                          <p:stCondLst>
                                            <p:cond delay="0"/>
                                          </p:stCondLst>
                                        </p:cTn>
                                        <p:tgtEl>
                                          <p:spTgt spid="90"/>
                                        </p:tgtEl>
                                        <p:attrNameLst>
                                          <p:attrName>style.visibility</p:attrName>
                                        </p:attrNameLst>
                                      </p:cBhvr>
                                      <p:to>
                                        <p:strVal val="visible"/>
                                      </p:to>
                                    </p:set>
                                    <p:animEffect transition="in" filter="fade">
                                      <p:cBhvr>
                                        <p:cTn id="78" dur="500"/>
                                        <p:tgtEl>
                                          <p:spTgt spid="90"/>
                                        </p:tgtEl>
                                      </p:cBhvr>
                                    </p:animEffect>
                                  </p:childTnLst>
                                </p:cTn>
                              </p:par>
                              <p:par>
                                <p:cTn id="79" presetID="10" presetClass="entr" presetSubtype="0" fill="hold" nodeType="withEffect">
                                  <p:stCondLst>
                                    <p:cond delay="0"/>
                                  </p:stCondLst>
                                  <p:childTnLst>
                                    <p:set>
                                      <p:cBhvr>
                                        <p:cTn id="80" dur="1" fill="hold">
                                          <p:stCondLst>
                                            <p:cond delay="0"/>
                                          </p:stCondLst>
                                        </p:cTn>
                                        <p:tgtEl>
                                          <p:spTgt spid="92"/>
                                        </p:tgtEl>
                                        <p:attrNameLst>
                                          <p:attrName>style.visibility</p:attrName>
                                        </p:attrNameLst>
                                      </p:cBhvr>
                                      <p:to>
                                        <p:strVal val="visible"/>
                                      </p:to>
                                    </p:set>
                                    <p:animEffect transition="in" filter="fade">
                                      <p:cBhvr>
                                        <p:cTn id="81" dur="500"/>
                                        <p:tgtEl>
                                          <p:spTgt spid="92"/>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grpId="0" nodeType="clickEffect">
                                  <p:stCondLst>
                                    <p:cond delay="0"/>
                                  </p:stCondLst>
                                  <p:childTnLst>
                                    <p:set>
                                      <p:cBhvr>
                                        <p:cTn id="85" dur="1" fill="hold">
                                          <p:stCondLst>
                                            <p:cond delay="0"/>
                                          </p:stCondLst>
                                        </p:cTn>
                                        <p:tgtEl>
                                          <p:spTgt spid="19"/>
                                        </p:tgtEl>
                                        <p:attrNameLst>
                                          <p:attrName>style.visibility</p:attrName>
                                        </p:attrNameLst>
                                      </p:cBhvr>
                                      <p:to>
                                        <p:strVal val="visible"/>
                                      </p:to>
                                    </p:set>
                                    <p:animEffect transition="in" filter="fade">
                                      <p:cBhvr>
                                        <p:cTn id="86" dur="500"/>
                                        <p:tgtEl>
                                          <p:spTgt spid="19"/>
                                        </p:tgtEl>
                                      </p:cBhvr>
                                    </p:animEffect>
                                  </p:childTnLst>
                                </p:cTn>
                              </p:par>
                              <p:par>
                                <p:cTn id="87" presetID="10" presetClass="entr" presetSubtype="0" fill="hold" nodeType="withEffect">
                                  <p:stCondLst>
                                    <p:cond delay="0"/>
                                  </p:stCondLst>
                                  <p:childTnLst>
                                    <p:set>
                                      <p:cBhvr>
                                        <p:cTn id="88" dur="1" fill="hold">
                                          <p:stCondLst>
                                            <p:cond delay="0"/>
                                          </p:stCondLst>
                                        </p:cTn>
                                        <p:tgtEl>
                                          <p:spTgt spid="17"/>
                                        </p:tgtEl>
                                        <p:attrNameLst>
                                          <p:attrName>style.visibility</p:attrName>
                                        </p:attrNameLst>
                                      </p:cBhvr>
                                      <p:to>
                                        <p:strVal val="visible"/>
                                      </p:to>
                                    </p:set>
                                    <p:animEffect transition="in" filter="fade">
                                      <p:cBhvr>
                                        <p:cTn id="89" dur="500"/>
                                        <p:tgtEl>
                                          <p:spTgt spid="17"/>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13"/>
                                        </p:tgtEl>
                                        <p:attrNameLst>
                                          <p:attrName>style.visibility</p:attrName>
                                        </p:attrNameLst>
                                      </p:cBhvr>
                                      <p:to>
                                        <p:strVal val="visible"/>
                                      </p:to>
                                    </p:set>
                                    <p:animEffect transition="in" filter="fade">
                                      <p:cBhvr>
                                        <p:cTn id="9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8" grpId="0"/>
      <p:bldP spid="19" grpId="0"/>
      <p:bldP spid="20" grpId="0"/>
      <p:bldP spid="51" grpId="0" animBg="1"/>
      <p:bldP spid="63" grpId="0" animBg="1"/>
      <p:bldP spid="74" grpId="0" animBg="1"/>
      <p:bldP spid="89" grpId="0"/>
      <p:bldP spid="9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E59D33-2983-96C3-02EE-14C2E18BEC3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2FE17A6-63AF-CA43-E31F-507251BF8995}"/>
              </a:ext>
            </a:extLst>
          </p:cNvPr>
          <p:cNvSpPr>
            <a:spLocks noGrp="1"/>
          </p:cNvSpPr>
          <p:nvPr>
            <p:ph type="title"/>
          </p:nvPr>
        </p:nvSpPr>
        <p:spPr/>
        <p:txBody>
          <a:bodyPr/>
          <a:lstStyle/>
          <a:p>
            <a:r>
              <a:rPr lang="en-US" dirty="0" err="1"/>
              <a:t>MetricInstruct</a:t>
            </a:r>
            <a:r>
              <a:rPr lang="en-US" dirty="0"/>
              <a:t>: Properties</a:t>
            </a:r>
          </a:p>
        </p:txBody>
      </p:sp>
      <p:sp>
        <p:nvSpPr>
          <p:cNvPr id="3" name="Content Placeholder 2">
            <a:extLst>
              <a:ext uri="{FF2B5EF4-FFF2-40B4-BE49-F238E27FC236}">
                <a16:creationId xmlns:a16="http://schemas.microsoft.com/office/drawing/2014/main" id="{8906948B-F899-A9D2-A686-73B8E872B325}"/>
              </a:ext>
            </a:extLst>
          </p:cNvPr>
          <p:cNvSpPr>
            <a:spLocks noGrp="1"/>
          </p:cNvSpPr>
          <p:nvPr>
            <p:ph idx="1"/>
          </p:nvPr>
        </p:nvSpPr>
        <p:spPr/>
        <p:txBody>
          <a:bodyPr/>
          <a:lstStyle/>
          <a:p>
            <a:r>
              <a:rPr lang="en-US" b="1" dirty="0"/>
              <a:t>Dataset diversity</a:t>
            </a:r>
            <a:r>
              <a:rPr lang="en-US" dirty="0"/>
              <a:t>: 23 distinct dataset across 6 general NLG tasks</a:t>
            </a:r>
          </a:p>
          <a:p>
            <a:r>
              <a:rPr lang="en-US" b="1" dirty="0"/>
              <a:t>Error Coverage: </a:t>
            </a:r>
            <a:r>
              <a:rPr lang="en-US" dirty="0"/>
              <a:t>more than 50+ systems’ outputs are collected.</a:t>
            </a:r>
          </a:p>
        </p:txBody>
      </p:sp>
      <p:sp>
        <p:nvSpPr>
          <p:cNvPr id="7" name="Slide Number Placeholder 6">
            <a:extLst>
              <a:ext uri="{FF2B5EF4-FFF2-40B4-BE49-F238E27FC236}">
                <a16:creationId xmlns:a16="http://schemas.microsoft.com/office/drawing/2014/main" id="{E3BE1259-E44B-176B-895E-6D28D4785191}"/>
              </a:ext>
            </a:extLst>
          </p:cNvPr>
          <p:cNvSpPr>
            <a:spLocks noGrp="1"/>
          </p:cNvSpPr>
          <p:nvPr>
            <p:ph type="sldNum" sz="quarter" idx="12"/>
          </p:nvPr>
        </p:nvSpPr>
        <p:spPr/>
        <p:txBody>
          <a:bodyPr/>
          <a:lstStyle/>
          <a:p>
            <a:r>
              <a:rPr lang="en-US" dirty="0"/>
              <a:t>PAGE  </a:t>
            </a:r>
            <a:fld id="{93005692-73BE-493E-93AB-ECD6027A7652}" type="slidenum">
              <a:rPr lang="en-US" smtClean="0"/>
              <a:pPr/>
              <a:t>19</a:t>
            </a:fld>
            <a:endParaRPr lang="en-US" dirty="0"/>
          </a:p>
        </p:txBody>
      </p:sp>
      <p:pic>
        <p:nvPicPr>
          <p:cNvPr id="21" name="图片 20">
            <a:extLst>
              <a:ext uri="{FF2B5EF4-FFF2-40B4-BE49-F238E27FC236}">
                <a16:creationId xmlns:a16="http://schemas.microsoft.com/office/drawing/2014/main" id="{9D646396-A674-7A40-520E-11DCEF3FC2D6}"/>
              </a:ext>
            </a:extLst>
          </p:cNvPr>
          <p:cNvPicPr>
            <a:picLocks noChangeAspect="1"/>
          </p:cNvPicPr>
          <p:nvPr/>
        </p:nvPicPr>
        <p:blipFill>
          <a:blip r:embed="rId2"/>
          <a:stretch>
            <a:fillRect/>
          </a:stretch>
        </p:blipFill>
        <p:spPr>
          <a:xfrm>
            <a:off x="1847850" y="2627201"/>
            <a:ext cx="7327566" cy="3381079"/>
          </a:xfrm>
          <a:prstGeom prst="rect">
            <a:avLst/>
          </a:prstGeom>
        </p:spPr>
      </p:pic>
    </p:spTree>
    <p:extLst>
      <p:ext uri="{BB962C8B-B14F-4D97-AF65-F5344CB8AC3E}">
        <p14:creationId xmlns:p14="http://schemas.microsoft.com/office/powerpoint/2010/main" val="3485460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513C66-5A9C-4363-B761-A623DE11709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A1B499-4D66-D235-196F-D2F8FADDD29E}"/>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F25C56D3-69AE-8D92-B584-13855A93BF2E}"/>
              </a:ext>
            </a:extLst>
          </p:cNvPr>
          <p:cNvSpPr>
            <a:spLocks noGrp="1"/>
          </p:cNvSpPr>
          <p:nvPr>
            <p:ph idx="1"/>
          </p:nvPr>
        </p:nvSpPr>
        <p:spPr/>
        <p:txBody>
          <a:bodyPr/>
          <a:lstStyle/>
          <a:p>
            <a:r>
              <a:rPr lang="en-US" dirty="0"/>
              <a:t>Introduction</a:t>
            </a:r>
          </a:p>
          <a:p>
            <a:r>
              <a:rPr lang="en-US" dirty="0"/>
              <a:t>Motivation</a:t>
            </a:r>
          </a:p>
          <a:p>
            <a:r>
              <a:rPr lang="en-US" dirty="0" err="1"/>
              <a:t>TIGERScore</a:t>
            </a:r>
            <a:endParaRPr lang="en-US" dirty="0"/>
          </a:p>
          <a:p>
            <a:r>
              <a:rPr lang="en-US" dirty="0" err="1"/>
              <a:t>VIEScore</a:t>
            </a:r>
            <a:endParaRPr lang="en-US" dirty="0"/>
          </a:p>
          <a:p>
            <a:r>
              <a:rPr lang="en-US" dirty="0" err="1"/>
              <a:t>GEnAI</a:t>
            </a:r>
            <a:r>
              <a:rPr lang="en-US" dirty="0"/>
              <a:t> Arena</a:t>
            </a:r>
          </a:p>
          <a:p>
            <a:r>
              <a:rPr lang="en-US" dirty="0"/>
              <a:t>Takeaway</a:t>
            </a:r>
          </a:p>
        </p:txBody>
      </p:sp>
      <p:sp>
        <p:nvSpPr>
          <p:cNvPr id="7" name="Slide Number Placeholder 6">
            <a:extLst>
              <a:ext uri="{FF2B5EF4-FFF2-40B4-BE49-F238E27FC236}">
                <a16:creationId xmlns:a16="http://schemas.microsoft.com/office/drawing/2014/main" id="{F8B35A5A-3654-1B01-BE96-12078CE81AFE}"/>
              </a:ext>
            </a:extLst>
          </p:cNvPr>
          <p:cNvSpPr>
            <a:spLocks noGrp="1"/>
          </p:cNvSpPr>
          <p:nvPr>
            <p:ph type="sldNum" sz="quarter" idx="12"/>
          </p:nvPr>
        </p:nvSpPr>
        <p:spPr/>
        <p:txBody>
          <a:bodyPr/>
          <a:lstStyle/>
          <a:p>
            <a:r>
              <a:rPr lang="en-US" dirty="0"/>
              <a:t>PAGE  </a:t>
            </a:r>
            <a:fld id="{93005692-73BE-493E-93AB-ECD6027A7652}" type="slidenum">
              <a:rPr lang="en-US" smtClean="0"/>
              <a:pPr/>
              <a:t>2</a:t>
            </a:fld>
            <a:endParaRPr lang="en-US" dirty="0"/>
          </a:p>
        </p:txBody>
      </p:sp>
    </p:spTree>
    <p:extLst>
      <p:ext uri="{BB962C8B-B14F-4D97-AF65-F5344CB8AC3E}">
        <p14:creationId xmlns:p14="http://schemas.microsoft.com/office/powerpoint/2010/main" val="4099908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E3825A-71DD-21DD-739E-B3C19E89BE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9D3F839-6F19-AE5F-7C4D-9E71C132F287}"/>
              </a:ext>
            </a:extLst>
          </p:cNvPr>
          <p:cNvSpPr>
            <a:spLocks noGrp="1"/>
          </p:cNvSpPr>
          <p:nvPr>
            <p:ph type="title"/>
          </p:nvPr>
        </p:nvSpPr>
        <p:spPr/>
        <p:txBody>
          <a:bodyPr/>
          <a:lstStyle/>
          <a:p>
            <a:r>
              <a:rPr lang="en-US" dirty="0" err="1"/>
              <a:t>MetricInstruct</a:t>
            </a:r>
            <a:r>
              <a:rPr lang="en-US" dirty="0"/>
              <a:t>: Properties</a:t>
            </a:r>
          </a:p>
        </p:txBody>
      </p:sp>
      <p:sp>
        <p:nvSpPr>
          <p:cNvPr id="3" name="Content Placeholder 2">
            <a:extLst>
              <a:ext uri="{FF2B5EF4-FFF2-40B4-BE49-F238E27FC236}">
                <a16:creationId xmlns:a16="http://schemas.microsoft.com/office/drawing/2014/main" id="{8E7E9991-3908-0C69-673D-C0611D34623E}"/>
              </a:ext>
            </a:extLst>
          </p:cNvPr>
          <p:cNvSpPr>
            <a:spLocks noGrp="1"/>
          </p:cNvSpPr>
          <p:nvPr>
            <p:ph idx="1"/>
          </p:nvPr>
        </p:nvSpPr>
        <p:spPr/>
        <p:txBody>
          <a:bodyPr/>
          <a:lstStyle/>
          <a:p>
            <a:r>
              <a:rPr lang="en-US" b="1" dirty="0"/>
              <a:t>Quality </a:t>
            </a:r>
            <a:r>
              <a:rPr lang="en-US" b="1" dirty="0" err="1"/>
              <a:t>Ensurance</a:t>
            </a:r>
            <a:r>
              <a:rPr lang="en-US" dirty="0"/>
              <a:t>: various heuristics used to filter the bad-quality data.</a:t>
            </a:r>
          </a:p>
          <a:p>
            <a:pPr lvl="1"/>
            <a:r>
              <a:rPr lang="en-US" dirty="0"/>
              <a:t>Error location mismatch</a:t>
            </a:r>
          </a:p>
          <a:p>
            <a:pPr lvl="1"/>
            <a:r>
              <a:rPr lang="en-US" dirty="0"/>
              <a:t>Illogical severity labels</a:t>
            </a:r>
          </a:p>
          <a:p>
            <a:pPr lvl="1"/>
            <a:r>
              <a:rPr lang="en-US" dirty="0"/>
              <a:t>Excessively long outputs</a:t>
            </a:r>
          </a:p>
          <a:p>
            <a:pPr lvl="1"/>
            <a:r>
              <a:rPr lang="en-US" dirty="0"/>
              <a:t>Bad explanation that like “based on the reference, it should be … instead of …”.</a:t>
            </a:r>
          </a:p>
          <a:p>
            <a:pPr lvl="1"/>
            <a:endParaRPr lang="en-US" dirty="0"/>
          </a:p>
          <a:p>
            <a:pPr lvl="1"/>
            <a:endParaRPr lang="en-US" dirty="0"/>
          </a:p>
          <a:p>
            <a:pPr lvl="1"/>
            <a:endParaRPr lang="en-US" dirty="0"/>
          </a:p>
        </p:txBody>
      </p:sp>
      <p:sp>
        <p:nvSpPr>
          <p:cNvPr id="7" name="Slide Number Placeholder 6">
            <a:extLst>
              <a:ext uri="{FF2B5EF4-FFF2-40B4-BE49-F238E27FC236}">
                <a16:creationId xmlns:a16="http://schemas.microsoft.com/office/drawing/2014/main" id="{542EBC49-0001-1256-D591-E1541CC1CB03}"/>
              </a:ext>
            </a:extLst>
          </p:cNvPr>
          <p:cNvSpPr>
            <a:spLocks noGrp="1"/>
          </p:cNvSpPr>
          <p:nvPr>
            <p:ph type="sldNum" sz="quarter" idx="12"/>
          </p:nvPr>
        </p:nvSpPr>
        <p:spPr/>
        <p:txBody>
          <a:bodyPr/>
          <a:lstStyle/>
          <a:p>
            <a:r>
              <a:rPr lang="en-US" dirty="0"/>
              <a:t>PAGE  </a:t>
            </a:r>
            <a:fld id="{93005692-73BE-493E-93AB-ECD6027A7652}" type="slidenum">
              <a:rPr lang="en-US" smtClean="0"/>
              <a:pPr/>
              <a:t>20</a:t>
            </a:fld>
            <a:endParaRPr lang="en-US" dirty="0"/>
          </a:p>
        </p:txBody>
      </p:sp>
    </p:spTree>
    <p:extLst>
      <p:ext uri="{BB962C8B-B14F-4D97-AF65-F5344CB8AC3E}">
        <p14:creationId xmlns:p14="http://schemas.microsoft.com/office/powerpoint/2010/main" val="3464183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BC2A5C-A320-0AEA-462A-D7CE579E1D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C5A3485-E812-4A61-BAFF-72FE924BD936}"/>
              </a:ext>
            </a:extLst>
          </p:cNvPr>
          <p:cNvSpPr>
            <a:spLocks noGrp="1"/>
          </p:cNvSpPr>
          <p:nvPr>
            <p:ph type="title"/>
          </p:nvPr>
        </p:nvSpPr>
        <p:spPr/>
        <p:txBody>
          <a:bodyPr/>
          <a:lstStyle/>
          <a:p>
            <a:r>
              <a:rPr lang="en-US" dirty="0" err="1"/>
              <a:t>MetricInstruct</a:t>
            </a:r>
            <a:r>
              <a:rPr lang="en-US" dirty="0"/>
              <a:t>: Properties</a:t>
            </a:r>
          </a:p>
        </p:txBody>
      </p:sp>
      <p:sp>
        <p:nvSpPr>
          <p:cNvPr id="3" name="Content Placeholder 2">
            <a:extLst>
              <a:ext uri="{FF2B5EF4-FFF2-40B4-BE49-F238E27FC236}">
                <a16:creationId xmlns:a16="http://schemas.microsoft.com/office/drawing/2014/main" id="{DF4ECB93-8115-D0AC-C776-A1053761037B}"/>
              </a:ext>
            </a:extLst>
          </p:cNvPr>
          <p:cNvSpPr>
            <a:spLocks noGrp="1"/>
          </p:cNvSpPr>
          <p:nvPr>
            <p:ph idx="1"/>
          </p:nvPr>
        </p:nvSpPr>
        <p:spPr>
          <a:xfrm>
            <a:off x="259882" y="1413163"/>
            <a:ext cx="4125851" cy="4595117"/>
          </a:xfrm>
        </p:spPr>
        <p:txBody>
          <a:bodyPr>
            <a:normAutofit lnSpcReduction="10000"/>
          </a:bodyPr>
          <a:lstStyle/>
          <a:p>
            <a:r>
              <a:rPr lang="en-US" b="1" dirty="0"/>
              <a:t>Two channel curation:</a:t>
            </a:r>
          </a:p>
          <a:p>
            <a:pPr lvl="1"/>
            <a:r>
              <a:rPr lang="en-US" dirty="0"/>
              <a:t>Real-world channel:</a:t>
            </a:r>
          </a:p>
          <a:p>
            <a:pPr lvl="2"/>
            <a:r>
              <a:rPr lang="en-US" dirty="0"/>
              <a:t>system outputs generated from 50+ models</a:t>
            </a:r>
          </a:p>
          <a:p>
            <a:pPr lvl="1"/>
            <a:r>
              <a:rPr lang="en-US" dirty="0"/>
              <a:t>Synthetic channels:</a:t>
            </a:r>
          </a:p>
          <a:p>
            <a:pPr lvl="2"/>
            <a:r>
              <a:rPr lang="en-US" dirty="0"/>
              <a:t>system outputs synthesized by GPT-4</a:t>
            </a:r>
          </a:p>
          <a:p>
            <a:pPr lvl="1"/>
            <a:r>
              <a:rPr lang="en-US" dirty="0"/>
              <a:t>To ensure the system outputs contain more diverse error types.</a:t>
            </a:r>
          </a:p>
          <a:p>
            <a:pPr lvl="1"/>
            <a:r>
              <a:rPr lang="en-US" dirty="0"/>
              <a:t>Total 32k after filtering</a:t>
            </a:r>
          </a:p>
          <a:p>
            <a:pPr lvl="1"/>
            <a:endParaRPr lang="en-US" dirty="0"/>
          </a:p>
          <a:p>
            <a:pPr lvl="1"/>
            <a:endParaRPr lang="en-US" dirty="0"/>
          </a:p>
          <a:p>
            <a:pPr lvl="1"/>
            <a:endParaRPr lang="en-US" dirty="0"/>
          </a:p>
        </p:txBody>
      </p:sp>
      <p:sp>
        <p:nvSpPr>
          <p:cNvPr id="7" name="Slide Number Placeholder 6">
            <a:extLst>
              <a:ext uri="{FF2B5EF4-FFF2-40B4-BE49-F238E27FC236}">
                <a16:creationId xmlns:a16="http://schemas.microsoft.com/office/drawing/2014/main" id="{3AC3BBAF-9744-8423-5D4D-C341628BC7E9}"/>
              </a:ext>
            </a:extLst>
          </p:cNvPr>
          <p:cNvSpPr>
            <a:spLocks noGrp="1"/>
          </p:cNvSpPr>
          <p:nvPr>
            <p:ph type="sldNum" sz="quarter" idx="12"/>
          </p:nvPr>
        </p:nvSpPr>
        <p:spPr/>
        <p:txBody>
          <a:bodyPr/>
          <a:lstStyle/>
          <a:p>
            <a:r>
              <a:rPr lang="en-US" dirty="0"/>
              <a:t>PAGE  </a:t>
            </a:r>
            <a:fld id="{93005692-73BE-493E-93AB-ECD6027A7652}" type="slidenum">
              <a:rPr lang="en-US" smtClean="0"/>
              <a:pPr/>
              <a:t>21</a:t>
            </a:fld>
            <a:endParaRPr lang="en-US" dirty="0"/>
          </a:p>
        </p:txBody>
      </p:sp>
      <p:pic>
        <p:nvPicPr>
          <p:cNvPr id="5" name="图片 4">
            <a:extLst>
              <a:ext uri="{FF2B5EF4-FFF2-40B4-BE49-F238E27FC236}">
                <a16:creationId xmlns:a16="http://schemas.microsoft.com/office/drawing/2014/main" id="{52CC0F37-3F72-E6BB-05A1-281BA21C8A46}"/>
              </a:ext>
            </a:extLst>
          </p:cNvPr>
          <p:cNvPicPr>
            <a:picLocks noChangeAspect="1"/>
          </p:cNvPicPr>
          <p:nvPr/>
        </p:nvPicPr>
        <p:blipFill>
          <a:blip r:embed="rId2"/>
          <a:stretch>
            <a:fillRect/>
          </a:stretch>
        </p:blipFill>
        <p:spPr>
          <a:xfrm>
            <a:off x="4517206" y="1816676"/>
            <a:ext cx="7552028" cy="4031991"/>
          </a:xfrm>
          <a:prstGeom prst="rect">
            <a:avLst/>
          </a:prstGeom>
        </p:spPr>
      </p:pic>
    </p:spTree>
    <p:extLst>
      <p:ext uri="{BB962C8B-B14F-4D97-AF65-F5344CB8AC3E}">
        <p14:creationId xmlns:p14="http://schemas.microsoft.com/office/powerpoint/2010/main" val="1461260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E672C8-7B01-C961-FAD0-E193094E9E2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359C6C4-5E62-2598-4311-04E0A861D931}"/>
              </a:ext>
            </a:extLst>
          </p:cNvPr>
          <p:cNvSpPr>
            <a:spLocks noGrp="1"/>
          </p:cNvSpPr>
          <p:nvPr>
            <p:ph type="title"/>
          </p:nvPr>
        </p:nvSpPr>
        <p:spPr/>
        <p:txBody>
          <a:bodyPr/>
          <a:lstStyle/>
          <a:p>
            <a:r>
              <a:rPr lang="en-US" dirty="0"/>
              <a:t>Experiments: Training settings</a:t>
            </a:r>
          </a:p>
        </p:txBody>
      </p:sp>
      <p:sp>
        <p:nvSpPr>
          <p:cNvPr id="3" name="Content Placeholder 2">
            <a:extLst>
              <a:ext uri="{FF2B5EF4-FFF2-40B4-BE49-F238E27FC236}">
                <a16:creationId xmlns:a16="http://schemas.microsoft.com/office/drawing/2014/main" id="{E7FDC631-DFA1-B077-BCE3-D6DF79646451}"/>
              </a:ext>
            </a:extLst>
          </p:cNvPr>
          <p:cNvSpPr>
            <a:spLocks noGrp="1"/>
          </p:cNvSpPr>
          <p:nvPr>
            <p:ph idx="1"/>
          </p:nvPr>
        </p:nvSpPr>
        <p:spPr>
          <a:xfrm>
            <a:off x="259882" y="1413163"/>
            <a:ext cx="11360618" cy="4595117"/>
          </a:xfrm>
        </p:spPr>
        <p:txBody>
          <a:bodyPr/>
          <a:lstStyle/>
          <a:p>
            <a:r>
              <a:rPr lang="en-US" altLang="zh-CN" dirty="0"/>
              <a:t>Backbone: Llama-2-7b and Llama-2-13b</a:t>
            </a:r>
          </a:p>
          <a:p>
            <a:r>
              <a:rPr lang="en-US" dirty="0"/>
              <a:t>Context length: 1024;  Batch size: 128;</a:t>
            </a:r>
          </a:p>
          <a:p>
            <a:r>
              <a:rPr lang="en-US" dirty="0"/>
              <a:t>7B:</a:t>
            </a:r>
          </a:p>
          <a:p>
            <a:pPr lvl="1"/>
            <a:r>
              <a:rPr lang="en-US" dirty="0"/>
              <a:t>4 80G A100 GPUs, 3 epochs, learning rate 2e-5.</a:t>
            </a:r>
          </a:p>
          <a:p>
            <a:r>
              <a:rPr lang="en-US" dirty="0"/>
              <a:t>13B:</a:t>
            </a:r>
          </a:p>
          <a:p>
            <a:pPr lvl="1"/>
            <a:r>
              <a:rPr lang="en-US" dirty="0"/>
              <a:t>8 80G A100 GPUs, 2 epochs, learning rate 1e-5.</a:t>
            </a:r>
          </a:p>
          <a:p>
            <a:r>
              <a:rPr lang="en-US" dirty="0"/>
              <a:t>Inference:</a:t>
            </a:r>
          </a:p>
          <a:p>
            <a:pPr lvl="1"/>
            <a:r>
              <a:rPr lang="en-US" dirty="0"/>
              <a:t>Using VLLM for acceleration during the testing</a:t>
            </a:r>
          </a:p>
          <a:p>
            <a:pPr lvl="1"/>
            <a:endParaRPr lang="en-US" dirty="0"/>
          </a:p>
        </p:txBody>
      </p:sp>
      <p:sp>
        <p:nvSpPr>
          <p:cNvPr id="7" name="Slide Number Placeholder 6">
            <a:extLst>
              <a:ext uri="{FF2B5EF4-FFF2-40B4-BE49-F238E27FC236}">
                <a16:creationId xmlns:a16="http://schemas.microsoft.com/office/drawing/2014/main" id="{0AC08E47-0347-00B6-28B0-1CB95CA99A20}"/>
              </a:ext>
            </a:extLst>
          </p:cNvPr>
          <p:cNvSpPr>
            <a:spLocks noGrp="1"/>
          </p:cNvSpPr>
          <p:nvPr>
            <p:ph type="sldNum" sz="quarter" idx="12"/>
          </p:nvPr>
        </p:nvSpPr>
        <p:spPr/>
        <p:txBody>
          <a:bodyPr/>
          <a:lstStyle/>
          <a:p>
            <a:r>
              <a:rPr lang="en-US" dirty="0"/>
              <a:t>PAGE  </a:t>
            </a:r>
            <a:fld id="{93005692-73BE-493E-93AB-ECD6027A7652}" type="slidenum">
              <a:rPr lang="en-US" smtClean="0"/>
              <a:pPr/>
              <a:t>22</a:t>
            </a:fld>
            <a:endParaRPr lang="en-US" dirty="0"/>
          </a:p>
        </p:txBody>
      </p:sp>
    </p:spTree>
    <p:extLst>
      <p:ext uri="{BB962C8B-B14F-4D97-AF65-F5344CB8AC3E}">
        <p14:creationId xmlns:p14="http://schemas.microsoft.com/office/powerpoint/2010/main" val="3552034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E92394-F29D-8C09-B662-ADAFBB8782B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D29D6C2-38EA-97B1-B465-730802B39E17}"/>
              </a:ext>
            </a:extLst>
          </p:cNvPr>
          <p:cNvSpPr>
            <a:spLocks noGrp="1"/>
          </p:cNvSpPr>
          <p:nvPr>
            <p:ph type="title"/>
          </p:nvPr>
        </p:nvSpPr>
        <p:spPr/>
        <p:txBody>
          <a:bodyPr/>
          <a:lstStyle/>
          <a:p>
            <a:r>
              <a:rPr lang="en-US" dirty="0"/>
              <a:t>Experiments: Testing datasets</a:t>
            </a:r>
          </a:p>
        </p:txBody>
      </p:sp>
      <p:sp>
        <p:nvSpPr>
          <p:cNvPr id="7" name="Slide Number Placeholder 6">
            <a:extLst>
              <a:ext uri="{FF2B5EF4-FFF2-40B4-BE49-F238E27FC236}">
                <a16:creationId xmlns:a16="http://schemas.microsoft.com/office/drawing/2014/main" id="{D3CDB86D-4FAF-A94D-9CEC-3F0D56319F79}"/>
              </a:ext>
            </a:extLst>
          </p:cNvPr>
          <p:cNvSpPr>
            <a:spLocks noGrp="1"/>
          </p:cNvSpPr>
          <p:nvPr>
            <p:ph type="sldNum" sz="quarter" idx="12"/>
          </p:nvPr>
        </p:nvSpPr>
        <p:spPr/>
        <p:txBody>
          <a:bodyPr/>
          <a:lstStyle/>
          <a:p>
            <a:r>
              <a:rPr lang="en-US" dirty="0"/>
              <a:t>PAGE  </a:t>
            </a:r>
            <a:fld id="{93005692-73BE-493E-93AB-ECD6027A7652}" type="slidenum">
              <a:rPr lang="en-US" smtClean="0"/>
              <a:pPr/>
              <a:t>23</a:t>
            </a:fld>
            <a:endParaRPr lang="en-US" dirty="0"/>
          </a:p>
        </p:txBody>
      </p:sp>
      <p:pic>
        <p:nvPicPr>
          <p:cNvPr id="5" name="图片 4">
            <a:extLst>
              <a:ext uri="{FF2B5EF4-FFF2-40B4-BE49-F238E27FC236}">
                <a16:creationId xmlns:a16="http://schemas.microsoft.com/office/drawing/2014/main" id="{6153B1AA-BFC4-CE0F-49C2-8330078C87EF}"/>
              </a:ext>
            </a:extLst>
          </p:cNvPr>
          <p:cNvPicPr>
            <a:picLocks noChangeAspect="1"/>
          </p:cNvPicPr>
          <p:nvPr/>
        </p:nvPicPr>
        <p:blipFill>
          <a:blip r:embed="rId2"/>
          <a:stretch>
            <a:fillRect/>
          </a:stretch>
        </p:blipFill>
        <p:spPr>
          <a:xfrm>
            <a:off x="5456767" y="1435288"/>
            <a:ext cx="5720515" cy="4285171"/>
          </a:xfrm>
          <a:prstGeom prst="rect">
            <a:avLst/>
          </a:prstGeom>
        </p:spPr>
      </p:pic>
      <p:sp>
        <p:nvSpPr>
          <p:cNvPr id="8" name="Content Placeholder 2">
            <a:extLst>
              <a:ext uri="{FF2B5EF4-FFF2-40B4-BE49-F238E27FC236}">
                <a16:creationId xmlns:a16="http://schemas.microsoft.com/office/drawing/2014/main" id="{A87C6681-A7BC-238E-8EBE-B726936D9DC8}"/>
              </a:ext>
            </a:extLst>
          </p:cNvPr>
          <p:cNvSpPr>
            <a:spLocks noGrp="1"/>
          </p:cNvSpPr>
          <p:nvPr>
            <p:ph idx="1"/>
          </p:nvPr>
        </p:nvSpPr>
        <p:spPr>
          <a:xfrm>
            <a:off x="259882" y="1413163"/>
            <a:ext cx="5002151" cy="4595117"/>
          </a:xfrm>
        </p:spPr>
        <p:txBody>
          <a:bodyPr/>
          <a:lstStyle/>
          <a:p>
            <a:r>
              <a:rPr lang="en-US" dirty="0"/>
              <a:t>5 held-in and 2 held-out</a:t>
            </a:r>
          </a:p>
          <a:p>
            <a:r>
              <a:rPr lang="en-US" dirty="0"/>
              <a:t>Correlation metrics:</a:t>
            </a:r>
          </a:p>
          <a:p>
            <a:pPr lvl="1"/>
            <a:r>
              <a:rPr lang="en-US" dirty="0"/>
              <a:t>Pearson</a:t>
            </a:r>
          </a:p>
          <a:p>
            <a:pPr lvl="1"/>
            <a:r>
              <a:rPr lang="en-US" dirty="0"/>
              <a:t>Spearman</a:t>
            </a:r>
          </a:p>
          <a:p>
            <a:pPr lvl="1"/>
            <a:r>
              <a:rPr lang="en-US" dirty="0"/>
              <a:t>Kendall</a:t>
            </a:r>
          </a:p>
          <a:p>
            <a:r>
              <a:rPr lang="en-US" dirty="0"/>
              <a:t>Human ratings comes from:</a:t>
            </a:r>
          </a:p>
          <a:p>
            <a:pPr lvl="1"/>
            <a:r>
              <a:rPr lang="en-US" dirty="0"/>
              <a:t>Official human rating of that dataset</a:t>
            </a:r>
          </a:p>
          <a:p>
            <a:pPr lvl="1"/>
            <a:r>
              <a:rPr lang="en-US" dirty="0"/>
              <a:t>GPT-4 scores</a:t>
            </a:r>
          </a:p>
          <a:p>
            <a:pPr lvl="1"/>
            <a:endParaRPr lang="en-US" dirty="0"/>
          </a:p>
          <a:p>
            <a:pPr lvl="1"/>
            <a:endParaRPr lang="en-US" dirty="0"/>
          </a:p>
        </p:txBody>
      </p:sp>
    </p:spTree>
    <p:extLst>
      <p:ext uri="{BB962C8B-B14F-4D97-AF65-F5344CB8AC3E}">
        <p14:creationId xmlns:p14="http://schemas.microsoft.com/office/powerpoint/2010/main" val="1941750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C0CB38-F18C-D809-B493-7E307408C6B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45352F-794E-0D12-106D-A115DB07D2E5}"/>
              </a:ext>
            </a:extLst>
          </p:cNvPr>
          <p:cNvSpPr>
            <a:spLocks noGrp="1"/>
          </p:cNvSpPr>
          <p:nvPr>
            <p:ph type="title"/>
          </p:nvPr>
        </p:nvSpPr>
        <p:spPr/>
        <p:txBody>
          <a:bodyPr/>
          <a:lstStyle/>
          <a:p>
            <a:r>
              <a:rPr lang="en-US" dirty="0"/>
              <a:t>Experiments: Correlation Results</a:t>
            </a:r>
          </a:p>
        </p:txBody>
      </p:sp>
      <p:sp>
        <p:nvSpPr>
          <p:cNvPr id="7" name="Slide Number Placeholder 6">
            <a:extLst>
              <a:ext uri="{FF2B5EF4-FFF2-40B4-BE49-F238E27FC236}">
                <a16:creationId xmlns:a16="http://schemas.microsoft.com/office/drawing/2014/main" id="{CCB50B22-5C4E-F920-D540-81281D0EA292}"/>
              </a:ext>
            </a:extLst>
          </p:cNvPr>
          <p:cNvSpPr>
            <a:spLocks noGrp="1"/>
          </p:cNvSpPr>
          <p:nvPr>
            <p:ph type="sldNum" sz="quarter" idx="12"/>
          </p:nvPr>
        </p:nvSpPr>
        <p:spPr/>
        <p:txBody>
          <a:bodyPr/>
          <a:lstStyle/>
          <a:p>
            <a:r>
              <a:rPr lang="en-US" dirty="0"/>
              <a:t>PAGE  </a:t>
            </a:r>
            <a:fld id="{93005692-73BE-493E-93AB-ECD6027A7652}" type="slidenum">
              <a:rPr lang="en-US" smtClean="0"/>
              <a:pPr/>
              <a:t>24</a:t>
            </a:fld>
            <a:endParaRPr lang="en-US" dirty="0"/>
          </a:p>
        </p:txBody>
      </p:sp>
      <p:sp>
        <p:nvSpPr>
          <p:cNvPr id="8" name="Content Placeholder 2">
            <a:extLst>
              <a:ext uri="{FF2B5EF4-FFF2-40B4-BE49-F238E27FC236}">
                <a16:creationId xmlns:a16="http://schemas.microsoft.com/office/drawing/2014/main" id="{EB2D7A1F-93C8-C6CC-C905-ADD76779703F}"/>
              </a:ext>
            </a:extLst>
          </p:cNvPr>
          <p:cNvSpPr>
            <a:spLocks noGrp="1"/>
          </p:cNvSpPr>
          <p:nvPr>
            <p:ph idx="1"/>
          </p:nvPr>
        </p:nvSpPr>
        <p:spPr>
          <a:xfrm>
            <a:off x="259882" y="1413163"/>
            <a:ext cx="5002151" cy="4595117"/>
          </a:xfrm>
        </p:spPr>
        <p:txBody>
          <a:bodyPr/>
          <a:lstStyle/>
          <a:p>
            <a:r>
              <a:rPr lang="en-US" dirty="0"/>
              <a:t>Overall best cross both all other metrics</a:t>
            </a:r>
          </a:p>
          <a:p>
            <a:r>
              <a:rPr lang="en-US" dirty="0"/>
              <a:t>Best of all tasks compared with other reference-free metrics</a:t>
            </a:r>
          </a:p>
          <a:p>
            <a:r>
              <a:rPr lang="en-US" dirty="0"/>
              <a:t>Best for 5 tasks out of 7 compared with reference-based metrics</a:t>
            </a:r>
          </a:p>
          <a:p>
            <a:r>
              <a:rPr lang="en-US" dirty="0"/>
              <a:t>Approaching performance compared with GPT-4 zero-shot</a:t>
            </a:r>
          </a:p>
          <a:p>
            <a:pPr lvl="1"/>
            <a:endParaRPr lang="en-US" dirty="0"/>
          </a:p>
          <a:p>
            <a:pPr lvl="1"/>
            <a:endParaRPr lang="en-US" dirty="0"/>
          </a:p>
        </p:txBody>
      </p:sp>
      <p:pic>
        <p:nvPicPr>
          <p:cNvPr id="1026" name="Picture 2" descr="Image">
            <a:extLst>
              <a:ext uri="{FF2B5EF4-FFF2-40B4-BE49-F238E27FC236}">
                <a16:creationId xmlns:a16="http://schemas.microsoft.com/office/drawing/2014/main" id="{9AD76209-DDAB-B80D-C945-F6AA2DBEE5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22641" y="1330035"/>
            <a:ext cx="5995692" cy="47360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6521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FFDAAB-5CE5-880F-E0F8-A90F5F5508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3ACBD1-B9FA-27B3-21CA-6B64BBF95CB5}"/>
              </a:ext>
            </a:extLst>
          </p:cNvPr>
          <p:cNvSpPr>
            <a:spLocks noGrp="1"/>
          </p:cNvSpPr>
          <p:nvPr>
            <p:ph type="title"/>
          </p:nvPr>
        </p:nvSpPr>
        <p:spPr/>
        <p:txBody>
          <a:bodyPr/>
          <a:lstStyle/>
          <a:p>
            <a:r>
              <a:rPr lang="en-US" dirty="0"/>
              <a:t>Experiments: Ablation Study</a:t>
            </a:r>
          </a:p>
        </p:txBody>
      </p:sp>
      <p:sp>
        <p:nvSpPr>
          <p:cNvPr id="7" name="Slide Number Placeholder 6">
            <a:extLst>
              <a:ext uri="{FF2B5EF4-FFF2-40B4-BE49-F238E27FC236}">
                <a16:creationId xmlns:a16="http://schemas.microsoft.com/office/drawing/2014/main" id="{50B94E9D-D668-81A9-EC1B-1DE118EA2CDD}"/>
              </a:ext>
            </a:extLst>
          </p:cNvPr>
          <p:cNvSpPr>
            <a:spLocks noGrp="1"/>
          </p:cNvSpPr>
          <p:nvPr>
            <p:ph type="sldNum" sz="quarter" idx="12"/>
          </p:nvPr>
        </p:nvSpPr>
        <p:spPr/>
        <p:txBody>
          <a:bodyPr/>
          <a:lstStyle/>
          <a:p>
            <a:r>
              <a:rPr lang="en-US" dirty="0"/>
              <a:t>PAGE  </a:t>
            </a:r>
            <a:fld id="{93005692-73BE-493E-93AB-ECD6027A7652}" type="slidenum">
              <a:rPr lang="en-US" smtClean="0"/>
              <a:pPr/>
              <a:t>25</a:t>
            </a:fld>
            <a:endParaRPr lang="en-US" dirty="0"/>
          </a:p>
        </p:txBody>
      </p:sp>
      <p:pic>
        <p:nvPicPr>
          <p:cNvPr id="9" name="图片 8">
            <a:extLst>
              <a:ext uri="{FF2B5EF4-FFF2-40B4-BE49-F238E27FC236}">
                <a16:creationId xmlns:a16="http://schemas.microsoft.com/office/drawing/2014/main" id="{490C46E9-5BA3-03FE-1647-DA1F77B605DA}"/>
              </a:ext>
            </a:extLst>
          </p:cNvPr>
          <p:cNvPicPr>
            <a:picLocks noChangeAspect="1"/>
          </p:cNvPicPr>
          <p:nvPr/>
        </p:nvPicPr>
        <p:blipFill>
          <a:blip r:embed="rId2"/>
          <a:stretch>
            <a:fillRect/>
          </a:stretch>
        </p:blipFill>
        <p:spPr>
          <a:xfrm>
            <a:off x="558542" y="1511201"/>
            <a:ext cx="5029458" cy="3835597"/>
          </a:xfrm>
          <a:prstGeom prst="rect">
            <a:avLst/>
          </a:prstGeom>
        </p:spPr>
      </p:pic>
      <p:pic>
        <p:nvPicPr>
          <p:cNvPr id="16" name="图片 15">
            <a:extLst>
              <a:ext uri="{FF2B5EF4-FFF2-40B4-BE49-F238E27FC236}">
                <a16:creationId xmlns:a16="http://schemas.microsoft.com/office/drawing/2014/main" id="{7AD3EFCB-FEBB-602B-9E4B-723248AA2493}"/>
              </a:ext>
            </a:extLst>
          </p:cNvPr>
          <p:cNvPicPr>
            <a:picLocks noChangeAspect="1"/>
          </p:cNvPicPr>
          <p:nvPr/>
        </p:nvPicPr>
        <p:blipFill>
          <a:blip r:embed="rId3"/>
          <a:stretch>
            <a:fillRect/>
          </a:stretch>
        </p:blipFill>
        <p:spPr>
          <a:xfrm>
            <a:off x="6223001" y="2264023"/>
            <a:ext cx="5317244" cy="1984193"/>
          </a:xfrm>
          <a:prstGeom prst="rect">
            <a:avLst/>
          </a:prstGeom>
        </p:spPr>
      </p:pic>
      <p:sp>
        <p:nvSpPr>
          <p:cNvPr id="17" name="文本框 16">
            <a:extLst>
              <a:ext uri="{FF2B5EF4-FFF2-40B4-BE49-F238E27FC236}">
                <a16:creationId xmlns:a16="http://schemas.microsoft.com/office/drawing/2014/main" id="{0E9FD1BB-41D4-D790-4E81-57D3EECFD260}"/>
              </a:ext>
            </a:extLst>
          </p:cNvPr>
          <p:cNvSpPr txBox="1"/>
          <p:nvPr/>
        </p:nvSpPr>
        <p:spPr>
          <a:xfrm>
            <a:off x="1175775" y="5384800"/>
            <a:ext cx="4245073" cy="369332"/>
          </a:xfrm>
          <a:prstGeom prst="rect">
            <a:avLst/>
          </a:prstGeom>
          <a:noFill/>
        </p:spPr>
        <p:txBody>
          <a:bodyPr wrap="none" rtlCol="0">
            <a:spAutoFit/>
          </a:bodyPr>
          <a:lstStyle/>
          <a:p>
            <a:r>
              <a:rPr lang="en-CA" b="1" dirty="0"/>
              <a:t>Whether 2 channel mixing works?</a:t>
            </a:r>
          </a:p>
        </p:txBody>
      </p:sp>
      <p:sp>
        <p:nvSpPr>
          <p:cNvPr id="18" name="文本框 17">
            <a:extLst>
              <a:ext uri="{FF2B5EF4-FFF2-40B4-BE49-F238E27FC236}">
                <a16:creationId xmlns:a16="http://schemas.microsoft.com/office/drawing/2014/main" id="{53E83B99-C846-F84D-527C-3731CC0A3CC2}"/>
              </a:ext>
            </a:extLst>
          </p:cNvPr>
          <p:cNvSpPr txBox="1"/>
          <p:nvPr/>
        </p:nvSpPr>
        <p:spPr>
          <a:xfrm>
            <a:off x="7144775" y="4212167"/>
            <a:ext cx="4599336" cy="369332"/>
          </a:xfrm>
          <a:prstGeom prst="rect">
            <a:avLst/>
          </a:prstGeom>
          <a:noFill/>
        </p:spPr>
        <p:txBody>
          <a:bodyPr wrap="none" rtlCol="0">
            <a:spAutoFit/>
          </a:bodyPr>
          <a:lstStyle/>
          <a:p>
            <a:r>
              <a:rPr lang="en-CA" b="1" dirty="0"/>
              <a:t>Whether multi-task learning benefit?</a:t>
            </a:r>
          </a:p>
        </p:txBody>
      </p:sp>
    </p:spTree>
    <p:extLst>
      <p:ext uri="{BB962C8B-B14F-4D97-AF65-F5344CB8AC3E}">
        <p14:creationId xmlns:p14="http://schemas.microsoft.com/office/powerpoint/2010/main" val="3187608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8EFC50-EA69-EC5C-BBCF-F4D8603D26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C24C0F3-6883-DF8B-1A51-E1E3462D0F7A}"/>
              </a:ext>
            </a:extLst>
          </p:cNvPr>
          <p:cNvSpPr>
            <a:spLocks noGrp="1"/>
          </p:cNvSpPr>
          <p:nvPr>
            <p:ph type="title"/>
          </p:nvPr>
        </p:nvSpPr>
        <p:spPr/>
        <p:txBody>
          <a:bodyPr/>
          <a:lstStyle/>
          <a:p>
            <a:r>
              <a:rPr lang="en-US" dirty="0"/>
              <a:t>Community Using</a:t>
            </a:r>
          </a:p>
        </p:txBody>
      </p:sp>
      <p:sp>
        <p:nvSpPr>
          <p:cNvPr id="7" name="Slide Number Placeholder 6">
            <a:extLst>
              <a:ext uri="{FF2B5EF4-FFF2-40B4-BE49-F238E27FC236}">
                <a16:creationId xmlns:a16="http://schemas.microsoft.com/office/drawing/2014/main" id="{E5A00643-16FB-7B30-2F60-C5A1B1CC2AE5}"/>
              </a:ext>
            </a:extLst>
          </p:cNvPr>
          <p:cNvSpPr>
            <a:spLocks noGrp="1"/>
          </p:cNvSpPr>
          <p:nvPr>
            <p:ph type="sldNum" sz="quarter" idx="12"/>
          </p:nvPr>
        </p:nvSpPr>
        <p:spPr/>
        <p:txBody>
          <a:bodyPr/>
          <a:lstStyle/>
          <a:p>
            <a:r>
              <a:rPr lang="en-US" dirty="0"/>
              <a:t>PAGE  </a:t>
            </a:r>
            <a:fld id="{93005692-73BE-493E-93AB-ECD6027A7652}" type="slidenum">
              <a:rPr lang="en-US" smtClean="0"/>
              <a:pPr/>
              <a:t>26</a:t>
            </a:fld>
            <a:endParaRPr lang="en-US" dirty="0"/>
          </a:p>
        </p:txBody>
      </p:sp>
      <p:pic>
        <p:nvPicPr>
          <p:cNvPr id="2050" name="Picture 2" descr="Image">
            <a:extLst>
              <a:ext uri="{FF2B5EF4-FFF2-40B4-BE49-F238E27FC236}">
                <a16:creationId xmlns:a16="http://schemas.microsoft.com/office/drawing/2014/main" id="{7336DB88-BBEB-8B9D-C215-84AB95E945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9149" y="1686370"/>
            <a:ext cx="5396279" cy="214630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a:extLst>
              <a:ext uri="{FF2B5EF4-FFF2-40B4-BE49-F238E27FC236}">
                <a16:creationId xmlns:a16="http://schemas.microsoft.com/office/drawing/2014/main" id="{6ABABD26-2203-111B-6641-71D6089D0D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2975" y="1710267"/>
            <a:ext cx="5920135" cy="3819442"/>
          </a:xfrm>
          <a:prstGeom prst="rect">
            <a:avLst/>
          </a:prstGeom>
          <a:noFill/>
          <a:extLst>
            <a:ext uri="{909E8E84-426E-40DD-AFC4-6F175D3DCCD1}">
              <a14:hiddenFill xmlns:a14="http://schemas.microsoft.com/office/drawing/2010/main">
                <a:solidFill>
                  <a:srgbClr val="FFFFFF"/>
                </a:solidFill>
              </a14:hiddenFill>
            </a:ext>
          </a:extLst>
        </p:spPr>
      </p:pic>
      <p:pic>
        <p:nvPicPr>
          <p:cNvPr id="8" name="图片 7">
            <a:extLst>
              <a:ext uri="{FF2B5EF4-FFF2-40B4-BE49-F238E27FC236}">
                <a16:creationId xmlns:a16="http://schemas.microsoft.com/office/drawing/2014/main" id="{E3E2337F-4961-BAE6-83A4-2FA290C16540}"/>
              </a:ext>
            </a:extLst>
          </p:cNvPr>
          <p:cNvPicPr>
            <a:picLocks noChangeAspect="1"/>
          </p:cNvPicPr>
          <p:nvPr/>
        </p:nvPicPr>
        <p:blipFill>
          <a:blip r:embed="rId4"/>
          <a:stretch>
            <a:fillRect/>
          </a:stretch>
        </p:blipFill>
        <p:spPr>
          <a:xfrm>
            <a:off x="523772" y="4231201"/>
            <a:ext cx="3981655" cy="62233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3" name="图片 12">
            <a:extLst>
              <a:ext uri="{FF2B5EF4-FFF2-40B4-BE49-F238E27FC236}">
                <a16:creationId xmlns:a16="http://schemas.microsoft.com/office/drawing/2014/main" id="{CF9CAF2B-F025-6627-8326-E8633D632160}"/>
              </a:ext>
            </a:extLst>
          </p:cNvPr>
          <p:cNvPicPr>
            <a:picLocks noChangeAspect="1"/>
          </p:cNvPicPr>
          <p:nvPr/>
        </p:nvPicPr>
        <p:blipFill>
          <a:blip r:embed="rId5"/>
          <a:stretch>
            <a:fillRect/>
          </a:stretch>
        </p:blipFill>
        <p:spPr>
          <a:xfrm>
            <a:off x="523772" y="4941096"/>
            <a:ext cx="3854648" cy="74298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420135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DD1C5-0065-938A-EEC6-1F15B3B6D2AE}"/>
              </a:ext>
            </a:extLst>
          </p:cNvPr>
          <p:cNvSpPr>
            <a:spLocks noGrp="1"/>
          </p:cNvSpPr>
          <p:nvPr>
            <p:ph type="title"/>
          </p:nvPr>
        </p:nvSpPr>
        <p:spPr/>
        <p:txBody>
          <a:bodyPr/>
          <a:lstStyle/>
          <a:p>
            <a:r>
              <a:rPr lang="en-US" dirty="0"/>
              <a:t>Takeaway</a:t>
            </a:r>
          </a:p>
        </p:txBody>
      </p:sp>
      <p:sp>
        <p:nvSpPr>
          <p:cNvPr id="3" name="Content Placeholder 2">
            <a:extLst>
              <a:ext uri="{FF2B5EF4-FFF2-40B4-BE49-F238E27FC236}">
                <a16:creationId xmlns:a16="http://schemas.microsoft.com/office/drawing/2014/main" id="{D64707A0-3805-11B9-FBF8-4AAA602F8CEF}"/>
              </a:ext>
            </a:extLst>
          </p:cNvPr>
          <p:cNvSpPr>
            <a:spLocks noGrp="1"/>
          </p:cNvSpPr>
          <p:nvPr>
            <p:ph idx="1"/>
          </p:nvPr>
        </p:nvSpPr>
        <p:spPr/>
        <p:txBody>
          <a:bodyPr/>
          <a:lstStyle/>
          <a:p>
            <a:r>
              <a:rPr lang="en-US" dirty="0"/>
              <a:t>We build the first all-in-one LLM-based evaluation metrics</a:t>
            </a:r>
          </a:p>
          <a:p>
            <a:pPr lvl="1"/>
            <a:r>
              <a:rPr lang="en-US" dirty="0"/>
              <a:t>Approaching GPT-4 level correlation on most tasks</a:t>
            </a:r>
          </a:p>
          <a:p>
            <a:pPr lvl="1"/>
            <a:r>
              <a:rPr lang="en-US" dirty="0"/>
              <a:t>Highly explainable error analysis</a:t>
            </a:r>
          </a:p>
          <a:p>
            <a:pPr lvl="1"/>
            <a:r>
              <a:rPr lang="en-US" dirty="0"/>
              <a:t>Run on CPU with 4 </a:t>
            </a:r>
            <a:r>
              <a:rPr lang="en-US" dirty="0" err="1"/>
              <a:t>toks</a:t>
            </a:r>
            <a:r>
              <a:rPr lang="en-US" dirty="0"/>
              <a:t>/sec</a:t>
            </a:r>
          </a:p>
          <a:p>
            <a:pPr lvl="1"/>
            <a:endParaRPr lang="en-US" dirty="0"/>
          </a:p>
          <a:p>
            <a:r>
              <a:rPr lang="en-US" dirty="0"/>
              <a:t>Things to improve</a:t>
            </a:r>
          </a:p>
          <a:p>
            <a:pPr lvl="1"/>
            <a:r>
              <a:rPr lang="en-US" dirty="0"/>
              <a:t>The metric could still hallucinate in the error analysis</a:t>
            </a:r>
          </a:p>
          <a:p>
            <a:pPr lvl="1"/>
            <a:r>
              <a:rPr lang="en-US" dirty="0"/>
              <a:t>The metrics have worse performance on </a:t>
            </a:r>
            <a:r>
              <a:rPr lang="en-US" dirty="0" err="1"/>
              <a:t>MathQA</a:t>
            </a:r>
            <a:r>
              <a:rPr lang="en-US" dirty="0"/>
              <a:t>/Reasoning tasks</a:t>
            </a:r>
          </a:p>
        </p:txBody>
      </p:sp>
      <p:sp>
        <p:nvSpPr>
          <p:cNvPr id="5" name="Slide Number Placeholder 4">
            <a:extLst>
              <a:ext uri="{FF2B5EF4-FFF2-40B4-BE49-F238E27FC236}">
                <a16:creationId xmlns:a16="http://schemas.microsoft.com/office/drawing/2014/main" id="{D2CDE5ED-E622-E7A7-C399-7655B33107C7}"/>
              </a:ext>
            </a:extLst>
          </p:cNvPr>
          <p:cNvSpPr>
            <a:spLocks noGrp="1"/>
          </p:cNvSpPr>
          <p:nvPr>
            <p:ph type="sldNum" sz="quarter" idx="12"/>
          </p:nvPr>
        </p:nvSpPr>
        <p:spPr/>
        <p:txBody>
          <a:bodyPr/>
          <a:lstStyle/>
          <a:p>
            <a:r>
              <a:rPr lang="en-US"/>
              <a:t>PAGE  </a:t>
            </a:r>
            <a:fld id="{93005692-73BE-493E-93AB-ECD6027A7652}" type="slidenum">
              <a:rPr lang="en-US" smtClean="0"/>
              <a:pPr/>
              <a:t>27</a:t>
            </a:fld>
            <a:endParaRPr lang="en-US" dirty="0"/>
          </a:p>
        </p:txBody>
      </p:sp>
    </p:spTree>
    <p:extLst>
      <p:ext uri="{BB962C8B-B14F-4D97-AF65-F5344CB8AC3E}">
        <p14:creationId xmlns:p14="http://schemas.microsoft.com/office/powerpoint/2010/main" val="1543840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DBABF-F98A-96C4-8BFA-627946AFF60E}"/>
              </a:ext>
            </a:extLst>
          </p:cNvPr>
          <p:cNvSpPr>
            <a:spLocks noGrp="1"/>
          </p:cNvSpPr>
          <p:nvPr>
            <p:ph type="ctrTitle"/>
          </p:nvPr>
        </p:nvSpPr>
        <p:spPr/>
        <p:txBody>
          <a:bodyPr/>
          <a:lstStyle/>
          <a:p>
            <a:r>
              <a:rPr lang="en-US" dirty="0" err="1"/>
              <a:t>ImagenHub</a:t>
            </a:r>
            <a:r>
              <a:rPr lang="en-US" dirty="0"/>
              <a:t>: Standardizing the evaluation of conditional image generation models</a:t>
            </a:r>
          </a:p>
        </p:txBody>
      </p:sp>
      <p:sp>
        <p:nvSpPr>
          <p:cNvPr id="3" name="Subtitle 2">
            <a:extLst>
              <a:ext uri="{FF2B5EF4-FFF2-40B4-BE49-F238E27FC236}">
                <a16:creationId xmlns:a16="http://schemas.microsoft.com/office/drawing/2014/main" id="{7F7BD955-AD8D-5BC4-6073-4BDFF2A753E7}"/>
              </a:ext>
            </a:extLst>
          </p:cNvPr>
          <p:cNvSpPr>
            <a:spLocks noGrp="1"/>
          </p:cNvSpPr>
          <p:nvPr>
            <p:ph type="subTitle" idx="1"/>
          </p:nvPr>
        </p:nvSpPr>
        <p:spPr/>
        <p:txBody>
          <a:bodyPr>
            <a:normAutofit/>
          </a:bodyPr>
          <a:lstStyle/>
          <a:p>
            <a:r>
              <a:rPr lang="en-US" sz="1800" dirty="0"/>
              <a:t>Max Ku, </a:t>
            </a:r>
            <a:r>
              <a:rPr lang="en-US" sz="1800" dirty="0" err="1"/>
              <a:t>Tianle</a:t>
            </a:r>
            <a:r>
              <a:rPr lang="en-US" sz="1800" dirty="0"/>
              <a:t> Li, Kai Zhang, </a:t>
            </a:r>
            <a:r>
              <a:rPr lang="en-US" sz="1800" dirty="0" err="1"/>
              <a:t>Yujie</a:t>
            </a:r>
            <a:r>
              <a:rPr lang="en-US" sz="1800" dirty="0"/>
              <a:t> Lu, </a:t>
            </a:r>
            <a:r>
              <a:rPr lang="en-US" sz="1800" dirty="0" err="1"/>
              <a:t>Xingyu</a:t>
            </a:r>
            <a:r>
              <a:rPr lang="en-US" sz="1800" dirty="0"/>
              <a:t> Fu, </a:t>
            </a:r>
            <a:r>
              <a:rPr lang="en-US" sz="1800" dirty="0" err="1"/>
              <a:t>Wenwen</a:t>
            </a:r>
            <a:r>
              <a:rPr lang="en-US" sz="1800" dirty="0"/>
              <a:t> Zhuang, </a:t>
            </a:r>
            <a:r>
              <a:rPr lang="en-US" sz="1800" dirty="0" err="1"/>
              <a:t>Wenhu</a:t>
            </a:r>
            <a:r>
              <a:rPr lang="en-US" sz="1800" dirty="0"/>
              <a:t> Chen</a:t>
            </a:r>
          </a:p>
        </p:txBody>
      </p:sp>
      <p:sp>
        <p:nvSpPr>
          <p:cNvPr id="5" name="Slide Number Placeholder 4">
            <a:extLst>
              <a:ext uri="{FF2B5EF4-FFF2-40B4-BE49-F238E27FC236}">
                <a16:creationId xmlns:a16="http://schemas.microsoft.com/office/drawing/2014/main" id="{10B990D5-7619-B98D-E705-3B06ECEF1E7B}"/>
              </a:ext>
            </a:extLst>
          </p:cNvPr>
          <p:cNvSpPr>
            <a:spLocks noGrp="1"/>
          </p:cNvSpPr>
          <p:nvPr>
            <p:ph type="sldNum" sz="quarter" idx="12"/>
          </p:nvPr>
        </p:nvSpPr>
        <p:spPr/>
        <p:txBody>
          <a:bodyPr/>
          <a:lstStyle/>
          <a:p>
            <a:r>
              <a:rPr lang="en-US"/>
              <a:t>PAGE  </a:t>
            </a:r>
            <a:fld id="{93005692-73BE-493E-93AB-ECD6027A7652}" type="slidenum">
              <a:rPr lang="en-US" smtClean="0"/>
              <a:pPr/>
              <a:t>28</a:t>
            </a:fld>
            <a:endParaRPr lang="en-US" dirty="0"/>
          </a:p>
        </p:txBody>
      </p:sp>
      <p:sp>
        <p:nvSpPr>
          <p:cNvPr id="6" name="TextBox 5">
            <a:extLst>
              <a:ext uri="{FF2B5EF4-FFF2-40B4-BE49-F238E27FC236}">
                <a16:creationId xmlns:a16="http://schemas.microsoft.com/office/drawing/2014/main" id="{2CCC85E9-7589-354C-F039-1318AC983BA4}"/>
              </a:ext>
            </a:extLst>
          </p:cNvPr>
          <p:cNvSpPr txBox="1"/>
          <p:nvPr/>
        </p:nvSpPr>
        <p:spPr>
          <a:xfrm>
            <a:off x="960521" y="5351331"/>
            <a:ext cx="1306768" cy="369332"/>
          </a:xfrm>
          <a:prstGeom prst="rect">
            <a:avLst/>
          </a:prstGeom>
          <a:noFill/>
        </p:spPr>
        <p:txBody>
          <a:bodyPr wrap="none" rtlCol="0">
            <a:spAutoFit/>
          </a:bodyPr>
          <a:lstStyle/>
          <a:p>
            <a:r>
              <a:rPr lang="en-US" dirty="0"/>
              <a:t>ICLR 2024</a:t>
            </a:r>
          </a:p>
        </p:txBody>
      </p:sp>
    </p:spTree>
    <p:extLst>
      <p:ext uri="{BB962C8B-B14F-4D97-AF65-F5344CB8AC3E}">
        <p14:creationId xmlns:p14="http://schemas.microsoft.com/office/powerpoint/2010/main" val="200964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F6786-DC44-A3A1-1EE8-F0CFD8540F07}"/>
              </a:ext>
            </a:extLst>
          </p:cNvPr>
          <p:cNvSpPr>
            <a:spLocks noGrp="1"/>
          </p:cNvSpPr>
          <p:nvPr>
            <p:ph type="title"/>
          </p:nvPr>
        </p:nvSpPr>
        <p:spPr/>
        <p:txBody>
          <a:bodyPr/>
          <a:lstStyle/>
          <a:p>
            <a:r>
              <a:rPr lang="en-US" dirty="0"/>
              <a:t>Conditional Image Generation</a:t>
            </a:r>
          </a:p>
        </p:txBody>
      </p:sp>
      <p:pic>
        <p:nvPicPr>
          <p:cNvPr id="7" name="Content Placeholder 6" descr="A table with text and images&#10;&#10;Description automatically generated">
            <a:extLst>
              <a:ext uri="{FF2B5EF4-FFF2-40B4-BE49-F238E27FC236}">
                <a16:creationId xmlns:a16="http://schemas.microsoft.com/office/drawing/2014/main" id="{F3D3681E-6D4C-DB99-E8FC-4B0B75C6CB7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69871" y="1412875"/>
            <a:ext cx="6150658" cy="4595813"/>
          </a:xfrm>
        </p:spPr>
      </p:pic>
      <p:sp>
        <p:nvSpPr>
          <p:cNvPr id="5" name="Slide Number Placeholder 4">
            <a:extLst>
              <a:ext uri="{FF2B5EF4-FFF2-40B4-BE49-F238E27FC236}">
                <a16:creationId xmlns:a16="http://schemas.microsoft.com/office/drawing/2014/main" id="{D3B75DAB-75A9-FBFA-7292-8AA66D45DC7E}"/>
              </a:ext>
            </a:extLst>
          </p:cNvPr>
          <p:cNvSpPr>
            <a:spLocks noGrp="1"/>
          </p:cNvSpPr>
          <p:nvPr>
            <p:ph type="sldNum" sz="quarter" idx="12"/>
          </p:nvPr>
        </p:nvSpPr>
        <p:spPr/>
        <p:txBody>
          <a:bodyPr/>
          <a:lstStyle/>
          <a:p>
            <a:r>
              <a:rPr lang="en-US" dirty="0"/>
              <a:t>PAGE  </a:t>
            </a:r>
            <a:fld id="{93005692-73BE-493E-93AB-ECD6027A7652}" type="slidenum">
              <a:rPr lang="en-US" smtClean="0"/>
              <a:pPr/>
              <a:t>29</a:t>
            </a:fld>
            <a:endParaRPr lang="en-US" dirty="0"/>
          </a:p>
        </p:txBody>
      </p:sp>
    </p:spTree>
    <p:extLst>
      <p:ext uri="{BB962C8B-B14F-4D97-AF65-F5344CB8AC3E}">
        <p14:creationId xmlns:p14="http://schemas.microsoft.com/office/powerpoint/2010/main" val="1596111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5D2FD-77F9-9713-4B02-3030890BB153}"/>
              </a:ext>
            </a:extLst>
          </p:cNvPr>
          <p:cNvSpPr>
            <a:spLocks noGrp="1"/>
          </p:cNvSpPr>
          <p:nvPr>
            <p:ph type="title"/>
          </p:nvPr>
        </p:nvSpPr>
        <p:spPr/>
        <p:txBody>
          <a:bodyPr/>
          <a:lstStyle/>
          <a:p>
            <a:r>
              <a:rPr lang="en-US" dirty="0"/>
              <a:t>Generative AI Era</a:t>
            </a:r>
          </a:p>
        </p:txBody>
      </p:sp>
      <p:sp>
        <p:nvSpPr>
          <p:cNvPr id="5" name="Slide Number Placeholder 4">
            <a:extLst>
              <a:ext uri="{FF2B5EF4-FFF2-40B4-BE49-F238E27FC236}">
                <a16:creationId xmlns:a16="http://schemas.microsoft.com/office/drawing/2014/main" id="{7449A250-B408-E4CC-1672-E0903C91BE6B}"/>
              </a:ext>
            </a:extLst>
          </p:cNvPr>
          <p:cNvSpPr>
            <a:spLocks noGrp="1"/>
          </p:cNvSpPr>
          <p:nvPr>
            <p:ph type="sldNum" sz="quarter" idx="12"/>
          </p:nvPr>
        </p:nvSpPr>
        <p:spPr/>
        <p:txBody>
          <a:bodyPr/>
          <a:lstStyle/>
          <a:p>
            <a:r>
              <a:rPr lang="en-US"/>
              <a:t>PAGE  </a:t>
            </a:r>
            <a:fld id="{93005692-73BE-493E-93AB-ECD6027A7652}" type="slidenum">
              <a:rPr lang="en-US" smtClean="0"/>
              <a:pPr/>
              <a:t>3</a:t>
            </a:fld>
            <a:endParaRPr lang="en-US" dirty="0"/>
          </a:p>
        </p:txBody>
      </p:sp>
      <p:pic>
        <p:nvPicPr>
          <p:cNvPr id="2060" name="Picture 12" descr="Who will win the LLM race? Meta just unleashed LLaMa 2 | by Ekasmin AI |  Medium">
            <a:extLst>
              <a:ext uri="{FF2B5EF4-FFF2-40B4-BE49-F238E27FC236}">
                <a16:creationId xmlns:a16="http://schemas.microsoft.com/office/drawing/2014/main" id="{8E5639CC-7D7A-E578-2EE4-E5F36CDB4D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7837" y="1998004"/>
            <a:ext cx="1940393" cy="1091185"/>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descr="Exploring the Potential Benefits of GPT-4's New Capabilities for Product  Managers">
            <a:extLst>
              <a:ext uri="{FF2B5EF4-FFF2-40B4-BE49-F238E27FC236}">
                <a16:creationId xmlns:a16="http://schemas.microsoft.com/office/drawing/2014/main" id="{7B17A59B-DED9-811D-8FDC-7C91A2A1F04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2099" t="28920" r="11278" b="27671"/>
          <a:stretch/>
        </p:blipFill>
        <p:spPr bwMode="auto">
          <a:xfrm>
            <a:off x="677329" y="3445455"/>
            <a:ext cx="1821408" cy="774434"/>
          </a:xfrm>
          <a:prstGeom prst="rect">
            <a:avLst/>
          </a:prstGeom>
          <a:noFill/>
          <a:extLst>
            <a:ext uri="{909E8E84-426E-40DD-AFC4-6F175D3DCCD1}">
              <a14:hiddenFill xmlns:a14="http://schemas.microsoft.com/office/drawing/2010/main">
                <a:solidFill>
                  <a:srgbClr val="FFFFFF"/>
                </a:solidFill>
              </a14:hiddenFill>
            </a:ext>
          </a:extLst>
        </p:spPr>
      </p:pic>
      <p:pic>
        <p:nvPicPr>
          <p:cNvPr id="2064" name="Picture 16" descr="Gemini (language model) - Wikipedia">
            <a:extLst>
              <a:ext uri="{FF2B5EF4-FFF2-40B4-BE49-F238E27FC236}">
                <a16:creationId xmlns:a16="http://schemas.microsoft.com/office/drawing/2014/main" id="{96043ED5-500D-52A8-E7DC-6D7BF096E8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4136" y="4633099"/>
            <a:ext cx="1747794" cy="644499"/>
          </a:xfrm>
          <a:prstGeom prst="rect">
            <a:avLst/>
          </a:prstGeom>
          <a:noFill/>
          <a:extLst>
            <a:ext uri="{909E8E84-426E-40DD-AFC4-6F175D3DCCD1}">
              <a14:hiddenFill xmlns:a14="http://schemas.microsoft.com/office/drawing/2010/main">
                <a:solidFill>
                  <a:srgbClr val="FFFFFF"/>
                </a:solidFill>
              </a14:hiddenFill>
            </a:ext>
          </a:extLst>
        </p:spPr>
      </p:pic>
      <p:pic>
        <p:nvPicPr>
          <p:cNvPr id="2066" name="Picture 18" descr="Stability AI Announces $101 Million in Funding for Open-Source Artificial  Intelligence">
            <a:extLst>
              <a:ext uri="{FF2B5EF4-FFF2-40B4-BE49-F238E27FC236}">
                <a16:creationId xmlns:a16="http://schemas.microsoft.com/office/drawing/2014/main" id="{4B94CBBB-7921-C6E6-EAD1-B7C02E91720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20038" b="25026"/>
          <a:stretch/>
        </p:blipFill>
        <p:spPr bwMode="auto">
          <a:xfrm>
            <a:off x="9265493" y="1922848"/>
            <a:ext cx="2127173" cy="615513"/>
          </a:xfrm>
          <a:prstGeom prst="rect">
            <a:avLst/>
          </a:prstGeom>
          <a:noFill/>
          <a:extLst>
            <a:ext uri="{909E8E84-426E-40DD-AFC4-6F175D3DCCD1}">
              <a14:hiddenFill xmlns:a14="http://schemas.microsoft.com/office/drawing/2010/main">
                <a:solidFill>
                  <a:srgbClr val="FFFFFF"/>
                </a:solidFill>
              </a14:hiddenFill>
            </a:ext>
          </a:extLst>
        </p:spPr>
      </p:pic>
      <p:pic>
        <p:nvPicPr>
          <p:cNvPr id="2070" name="Picture 22" descr="Runway AI: What Is Gen-2 and How Can I Use It? - WGMI Media">
            <a:extLst>
              <a:ext uri="{FF2B5EF4-FFF2-40B4-BE49-F238E27FC236}">
                <a16:creationId xmlns:a16="http://schemas.microsoft.com/office/drawing/2014/main" id="{11F43CA4-542D-B9D7-A19C-3DA451879BF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628470" y="4219889"/>
            <a:ext cx="1761903" cy="1174602"/>
          </a:xfrm>
          <a:prstGeom prst="rect">
            <a:avLst/>
          </a:prstGeom>
          <a:noFill/>
          <a:extLst>
            <a:ext uri="{909E8E84-426E-40DD-AFC4-6F175D3DCCD1}">
              <a14:hiddenFill xmlns:a14="http://schemas.microsoft.com/office/drawing/2010/main">
                <a:solidFill>
                  <a:srgbClr val="FFFFFF"/>
                </a:solidFill>
              </a14:hiddenFill>
            </a:ext>
          </a:extLst>
        </p:spPr>
      </p:pic>
      <p:pic>
        <p:nvPicPr>
          <p:cNvPr id="2072" name="Picture 24" descr="How to Make Vector Illustrations with Midjourney">
            <a:extLst>
              <a:ext uri="{FF2B5EF4-FFF2-40B4-BE49-F238E27FC236}">
                <a16:creationId xmlns:a16="http://schemas.microsoft.com/office/drawing/2014/main" id="{8F8B8872-6241-386B-9EED-FCDF9B15C910}"/>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27737" t="14775" r="26016" b="6330"/>
          <a:stretch/>
        </p:blipFill>
        <p:spPr bwMode="auto">
          <a:xfrm>
            <a:off x="9816272" y="2838748"/>
            <a:ext cx="1025613" cy="1166452"/>
          </a:xfrm>
          <a:prstGeom prst="rect">
            <a:avLst/>
          </a:prstGeom>
          <a:noFill/>
          <a:extLst>
            <a:ext uri="{909E8E84-426E-40DD-AFC4-6F175D3DCCD1}">
              <a14:hiddenFill xmlns:a14="http://schemas.microsoft.com/office/drawing/2010/main">
                <a:solidFill>
                  <a:srgbClr val="FFFFFF"/>
                </a:solidFill>
              </a14:hiddenFill>
            </a:ext>
          </a:extLst>
        </p:spPr>
      </p:pic>
      <p:pic>
        <p:nvPicPr>
          <p:cNvPr id="2076" name="Picture 28" descr="Generative AI - Fleksy">
            <a:extLst>
              <a:ext uri="{FF2B5EF4-FFF2-40B4-BE49-F238E27FC236}">
                <a16:creationId xmlns:a16="http://schemas.microsoft.com/office/drawing/2014/main" id="{1E198048-D2F0-F867-BD42-3F7434BC784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767042" y="2690235"/>
            <a:ext cx="2177455" cy="2177455"/>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Elbow Connector 9">
            <a:extLst>
              <a:ext uri="{FF2B5EF4-FFF2-40B4-BE49-F238E27FC236}">
                <a16:creationId xmlns:a16="http://schemas.microsoft.com/office/drawing/2014/main" id="{DB9B0E8E-4A12-38A6-9458-CA8C13422866}"/>
              </a:ext>
            </a:extLst>
          </p:cNvPr>
          <p:cNvCxnSpPr>
            <a:endCxn id="2066" idx="1"/>
          </p:cNvCxnSpPr>
          <p:nvPr/>
        </p:nvCxnSpPr>
        <p:spPr>
          <a:xfrm flipV="1">
            <a:off x="7055708" y="2230605"/>
            <a:ext cx="2209785" cy="156291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Elbow Connector 10">
            <a:extLst>
              <a:ext uri="{FF2B5EF4-FFF2-40B4-BE49-F238E27FC236}">
                <a16:creationId xmlns:a16="http://schemas.microsoft.com/office/drawing/2014/main" id="{48883794-9EF1-DBEF-0F7A-B21CA965546B}"/>
              </a:ext>
            </a:extLst>
          </p:cNvPr>
          <p:cNvCxnSpPr>
            <a:cxnSpLocks/>
            <a:stCxn id="2076" idx="1"/>
            <a:endCxn id="2060" idx="3"/>
          </p:cNvCxnSpPr>
          <p:nvPr/>
        </p:nvCxnSpPr>
        <p:spPr>
          <a:xfrm rot="10800000">
            <a:off x="2558230" y="2543597"/>
            <a:ext cx="2208812" cy="1235366"/>
          </a:xfrm>
          <a:prstGeom prst="bentConnector3">
            <a:avLst>
              <a:gd name="adj1" fmla="val 4832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Elbow Connector 13">
            <a:extLst>
              <a:ext uri="{FF2B5EF4-FFF2-40B4-BE49-F238E27FC236}">
                <a16:creationId xmlns:a16="http://schemas.microsoft.com/office/drawing/2014/main" id="{54542AA2-21D8-9497-DF1E-DCF9668C3B36}"/>
              </a:ext>
            </a:extLst>
          </p:cNvPr>
          <p:cNvCxnSpPr>
            <a:cxnSpLocks/>
            <a:stCxn id="2076" idx="1"/>
            <a:endCxn id="2064" idx="3"/>
          </p:cNvCxnSpPr>
          <p:nvPr/>
        </p:nvCxnSpPr>
        <p:spPr>
          <a:xfrm rot="10800000" flipV="1">
            <a:off x="2461930" y="3778963"/>
            <a:ext cx="2305112" cy="1176386"/>
          </a:xfrm>
          <a:prstGeom prst="bentConnector3">
            <a:avLst>
              <a:gd name="adj1" fmla="val 4571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Elbow Connector 17">
            <a:extLst>
              <a:ext uri="{FF2B5EF4-FFF2-40B4-BE49-F238E27FC236}">
                <a16:creationId xmlns:a16="http://schemas.microsoft.com/office/drawing/2014/main" id="{9817EA61-4CB7-DCAF-C8A9-F17EB486E7DE}"/>
              </a:ext>
            </a:extLst>
          </p:cNvPr>
          <p:cNvCxnSpPr>
            <a:cxnSpLocks/>
            <a:stCxn id="2076" idx="3"/>
            <a:endCxn id="2070" idx="1"/>
          </p:cNvCxnSpPr>
          <p:nvPr/>
        </p:nvCxnSpPr>
        <p:spPr>
          <a:xfrm>
            <a:off x="6944497" y="3778963"/>
            <a:ext cx="2683973" cy="1028227"/>
          </a:xfrm>
          <a:prstGeom prst="bentConnector3">
            <a:avLst>
              <a:gd name="adj1" fmla="val 45396"/>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6271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EDB3A-B6FB-B8D1-BE7E-147D60FC2F09}"/>
              </a:ext>
            </a:extLst>
          </p:cNvPr>
          <p:cNvSpPr>
            <a:spLocks noGrp="1"/>
          </p:cNvSpPr>
          <p:nvPr>
            <p:ph type="title"/>
          </p:nvPr>
        </p:nvSpPr>
        <p:spPr/>
        <p:txBody>
          <a:bodyPr/>
          <a:lstStyle/>
          <a:p>
            <a:r>
              <a:rPr lang="en-US" dirty="0"/>
              <a:t>Background</a:t>
            </a:r>
          </a:p>
        </p:txBody>
      </p:sp>
      <p:sp>
        <p:nvSpPr>
          <p:cNvPr id="3" name="Content Placeholder 2">
            <a:extLst>
              <a:ext uri="{FF2B5EF4-FFF2-40B4-BE49-F238E27FC236}">
                <a16:creationId xmlns:a16="http://schemas.microsoft.com/office/drawing/2014/main" id="{40EF8A02-EAF2-6160-8126-49C03CE9BCC4}"/>
              </a:ext>
            </a:extLst>
          </p:cNvPr>
          <p:cNvSpPr>
            <a:spLocks noGrp="1"/>
          </p:cNvSpPr>
          <p:nvPr>
            <p:ph idx="1"/>
          </p:nvPr>
        </p:nvSpPr>
        <p:spPr/>
        <p:txBody>
          <a:bodyPr>
            <a:normAutofit lnSpcReduction="10000"/>
          </a:bodyPr>
          <a:lstStyle/>
          <a:p>
            <a:r>
              <a:rPr lang="en-US" dirty="0"/>
              <a:t>Each paper performs their own evaluation</a:t>
            </a:r>
          </a:p>
          <a:p>
            <a:pPr lvl="1"/>
            <a:r>
              <a:rPr lang="en-US" dirty="0"/>
              <a:t>CLIP/DINO scores are not reliable</a:t>
            </a:r>
          </a:p>
          <a:p>
            <a:pPr lvl="1"/>
            <a:r>
              <a:rPr lang="en-US" dirty="0"/>
              <a:t>Different prompt</a:t>
            </a:r>
          </a:p>
          <a:p>
            <a:pPr lvl="1"/>
            <a:r>
              <a:rPr lang="en-US" dirty="0"/>
              <a:t>Different sampling strategy</a:t>
            </a:r>
          </a:p>
          <a:p>
            <a:pPr lvl="1"/>
            <a:r>
              <a:rPr lang="en-US" dirty="0"/>
              <a:t>Different hyper-parameters</a:t>
            </a:r>
          </a:p>
          <a:p>
            <a:pPr lvl="1"/>
            <a:endParaRPr lang="en-US" dirty="0"/>
          </a:p>
          <a:p>
            <a:r>
              <a:rPr lang="en-US" dirty="0"/>
              <a:t>No paper reports inter-human agreement</a:t>
            </a:r>
          </a:p>
          <a:p>
            <a:pPr lvl="1"/>
            <a:r>
              <a:rPr lang="en-US" dirty="0"/>
              <a:t>Some papers only employ 1 person/instance for judgement</a:t>
            </a:r>
          </a:p>
          <a:p>
            <a:pPr lvl="1"/>
            <a:r>
              <a:rPr lang="en-US" dirty="0"/>
              <a:t>Low correlation and high variance</a:t>
            </a:r>
          </a:p>
          <a:p>
            <a:endParaRPr lang="en-US" dirty="0"/>
          </a:p>
          <a:p>
            <a:endParaRPr lang="en-US" dirty="0"/>
          </a:p>
        </p:txBody>
      </p:sp>
      <p:sp>
        <p:nvSpPr>
          <p:cNvPr id="5" name="Slide Number Placeholder 4">
            <a:extLst>
              <a:ext uri="{FF2B5EF4-FFF2-40B4-BE49-F238E27FC236}">
                <a16:creationId xmlns:a16="http://schemas.microsoft.com/office/drawing/2014/main" id="{DCAE8DBF-8179-B198-EA39-1973065A60A4}"/>
              </a:ext>
            </a:extLst>
          </p:cNvPr>
          <p:cNvSpPr>
            <a:spLocks noGrp="1"/>
          </p:cNvSpPr>
          <p:nvPr>
            <p:ph type="sldNum" sz="quarter" idx="12"/>
          </p:nvPr>
        </p:nvSpPr>
        <p:spPr/>
        <p:txBody>
          <a:bodyPr/>
          <a:lstStyle/>
          <a:p>
            <a:r>
              <a:rPr lang="en-US"/>
              <a:t>PAGE  </a:t>
            </a:r>
            <a:fld id="{93005692-73BE-493E-93AB-ECD6027A7652}" type="slidenum">
              <a:rPr lang="en-US" smtClean="0"/>
              <a:pPr/>
              <a:t>30</a:t>
            </a:fld>
            <a:endParaRPr lang="en-US" dirty="0"/>
          </a:p>
        </p:txBody>
      </p:sp>
    </p:spTree>
    <p:extLst>
      <p:ext uri="{BB962C8B-B14F-4D97-AF65-F5344CB8AC3E}">
        <p14:creationId xmlns:p14="http://schemas.microsoft.com/office/powerpoint/2010/main" val="1957000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FECE-50C7-C378-361E-0BE19646B3E5}"/>
              </a:ext>
            </a:extLst>
          </p:cNvPr>
          <p:cNvSpPr>
            <a:spLocks noGrp="1"/>
          </p:cNvSpPr>
          <p:nvPr>
            <p:ph type="title"/>
          </p:nvPr>
        </p:nvSpPr>
        <p:spPr/>
        <p:txBody>
          <a:bodyPr/>
          <a:lstStyle/>
          <a:p>
            <a:r>
              <a:rPr lang="en-US" dirty="0"/>
              <a:t>Standardizing the Evaluation</a:t>
            </a:r>
          </a:p>
        </p:txBody>
      </p:sp>
      <p:sp>
        <p:nvSpPr>
          <p:cNvPr id="3" name="Content Placeholder 2">
            <a:extLst>
              <a:ext uri="{FF2B5EF4-FFF2-40B4-BE49-F238E27FC236}">
                <a16:creationId xmlns:a16="http://schemas.microsoft.com/office/drawing/2014/main" id="{3E265FD5-1164-2B2C-CF24-CB439618D1B0}"/>
              </a:ext>
            </a:extLst>
          </p:cNvPr>
          <p:cNvSpPr>
            <a:spLocks noGrp="1"/>
          </p:cNvSpPr>
          <p:nvPr>
            <p:ph idx="1"/>
          </p:nvPr>
        </p:nvSpPr>
        <p:spPr/>
        <p:txBody>
          <a:bodyPr/>
          <a:lstStyle/>
          <a:p>
            <a:r>
              <a:rPr lang="en-US" dirty="0"/>
              <a:t>Standardizing the input data</a:t>
            </a:r>
          </a:p>
          <a:p>
            <a:r>
              <a:rPr lang="en-US" dirty="0"/>
              <a:t>Standardizing the inference function</a:t>
            </a:r>
          </a:p>
          <a:p>
            <a:r>
              <a:rPr lang="en-US" dirty="0"/>
              <a:t>Standardizing human evaluation protocol</a:t>
            </a:r>
          </a:p>
        </p:txBody>
      </p:sp>
      <p:sp>
        <p:nvSpPr>
          <p:cNvPr id="5" name="Slide Number Placeholder 4">
            <a:extLst>
              <a:ext uri="{FF2B5EF4-FFF2-40B4-BE49-F238E27FC236}">
                <a16:creationId xmlns:a16="http://schemas.microsoft.com/office/drawing/2014/main" id="{C621F40B-E4EE-DCE4-D4E7-3D69D5F1FDF9}"/>
              </a:ext>
            </a:extLst>
          </p:cNvPr>
          <p:cNvSpPr>
            <a:spLocks noGrp="1"/>
          </p:cNvSpPr>
          <p:nvPr>
            <p:ph type="sldNum" sz="quarter" idx="12"/>
          </p:nvPr>
        </p:nvSpPr>
        <p:spPr/>
        <p:txBody>
          <a:bodyPr/>
          <a:lstStyle/>
          <a:p>
            <a:r>
              <a:rPr lang="en-US"/>
              <a:t>PAGE  </a:t>
            </a:r>
            <a:fld id="{93005692-73BE-493E-93AB-ECD6027A7652}" type="slidenum">
              <a:rPr lang="en-US" smtClean="0"/>
              <a:pPr/>
              <a:t>31</a:t>
            </a:fld>
            <a:endParaRPr lang="en-US" dirty="0"/>
          </a:p>
        </p:txBody>
      </p:sp>
      <p:pic>
        <p:nvPicPr>
          <p:cNvPr id="7" name="Picture 6">
            <a:extLst>
              <a:ext uri="{FF2B5EF4-FFF2-40B4-BE49-F238E27FC236}">
                <a16:creationId xmlns:a16="http://schemas.microsoft.com/office/drawing/2014/main" id="{D2CB666B-960B-F4B1-17C0-CD0322E1CE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8265" y="3266333"/>
            <a:ext cx="10626262" cy="2178504"/>
          </a:xfrm>
          <a:prstGeom prst="rect">
            <a:avLst/>
          </a:prstGeom>
        </p:spPr>
      </p:pic>
    </p:spTree>
    <p:extLst>
      <p:ext uri="{BB962C8B-B14F-4D97-AF65-F5344CB8AC3E}">
        <p14:creationId xmlns:p14="http://schemas.microsoft.com/office/powerpoint/2010/main" val="4078297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7187C-C7E8-6824-3A69-833DFFCEA89A}"/>
              </a:ext>
            </a:extLst>
          </p:cNvPr>
          <p:cNvSpPr>
            <a:spLocks noGrp="1"/>
          </p:cNvSpPr>
          <p:nvPr>
            <p:ph type="title"/>
          </p:nvPr>
        </p:nvSpPr>
        <p:spPr/>
        <p:txBody>
          <a:bodyPr/>
          <a:lstStyle/>
          <a:p>
            <a:r>
              <a:rPr lang="en-US" dirty="0" err="1"/>
              <a:t>ImagenHub</a:t>
            </a:r>
            <a:r>
              <a:rPr lang="en-US" dirty="0"/>
              <a:t> Dataset</a:t>
            </a:r>
          </a:p>
        </p:txBody>
      </p:sp>
      <p:pic>
        <p:nvPicPr>
          <p:cNvPr id="7" name="Content Placeholder 6" descr="A table with text on it&#10;&#10;Description automatically generated">
            <a:extLst>
              <a:ext uri="{FF2B5EF4-FFF2-40B4-BE49-F238E27FC236}">
                <a16:creationId xmlns:a16="http://schemas.microsoft.com/office/drawing/2014/main" id="{BDCA61A7-D52C-F3D0-E5B2-3E884130FAC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45400" y="1412875"/>
            <a:ext cx="8999600" cy="4595813"/>
          </a:xfrm>
        </p:spPr>
      </p:pic>
      <p:sp>
        <p:nvSpPr>
          <p:cNvPr id="5" name="Slide Number Placeholder 4">
            <a:extLst>
              <a:ext uri="{FF2B5EF4-FFF2-40B4-BE49-F238E27FC236}">
                <a16:creationId xmlns:a16="http://schemas.microsoft.com/office/drawing/2014/main" id="{317ED7CB-FBAA-6D7B-C05A-803461E342A9}"/>
              </a:ext>
            </a:extLst>
          </p:cNvPr>
          <p:cNvSpPr>
            <a:spLocks noGrp="1"/>
          </p:cNvSpPr>
          <p:nvPr>
            <p:ph type="sldNum" sz="quarter" idx="12"/>
          </p:nvPr>
        </p:nvSpPr>
        <p:spPr/>
        <p:txBody>
          <a:bodyPr/>
          <a:lstStyle/>
          <a:p>
            <a:r>
              <a:rPr lang="en-US"/>
              <a:t>PAGE  </a:t>
            </a:r>
            <a:fld id="{93005692-73BE-493E-93AB-ECD6027A7652}" type="slidenum">
              <a:rPr lang="en-US" smtClean="0"/>
              <a:pPr/>
              <a:t>32</a:t>
            </a:fld>
            <a:endParaRPr lang="en-US" dirty="0"/>
          </a:p>
        </p:txBody>
      </p:sp>
    </p:spTree>
    <p:extLst>
      <p:ext uri="{BB962C8B-B14F-4D97-AF65-F5344CB8AC3E}">
        <p14:creationId xmlns:p14="http://schemas.microsoft.com/office/powerpoint/2010/main" val="3210201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0D4E8-9BFE-D08B-0217-53285C822081}"/>
              </a:ext>
            </a:extLst>
          </p:cNvPr>
          <p:cNvSpPr>
            <a:spLocks noGrp="1"/>
          </p:cNvSpPr>
          <p:nvPr>
            <p:ph type="title"/>
          </p:nvPr>
        </p:nvSpPr>
        <p:spPr/>
        <p:txBody>
          <a:bodyPr/>
          <a:lstStyle/>
          <a:p>
            <a:r>
              <a:rPr lang="en-US" dirty="0"/>
              <a:t>Human Evaluation Protocol</a:t>
            </a:r>
          </a:p>
        </p:txBody>
      </p:sp>
      <p:pic>
        <p:nvPicPr>
          <p:cNvPr id="7" name="Content Placeholder 6" descr="A table with text on it&#10;&#10;Description automatically generated">
            <a:extLst>
              <a:ext uri="{FF2B5EF4-FFF2-40B4-BE49-F238E27FC236}">
                <a16:creationId xmlns:a16="http://schemas.microsoft.com/office/drawing/2014/main" id="{27C0ADE0-BA10-A3DD-0A5A-426A949C0B8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22351" y="1412875"/>
            <a:ext cx="7645698" cy="4595813"/>
          </a:xfrm>
        </p:spPr>
      </p:pic>
      <p:sp>
        <p:nvSpPr>
          <p:cNvPr id="5" name="Slide Number Placeholder 4">
            <a:extLst>
              <a:ext uri="{FF2B5EF4-FFF2-40B4-BE49-F238E27FC236}">
                <a16:creationId xmlns:a16="http://schemas.microsoft.com/office/drawing/2014/main" id="{4851B48B-44DD-710D-D3CF-153EBE117505}"/>
              </a:ext>
            </a:extLst>
          </p:cNvPr>
          <p:cNvSpPr>
            <a:spLocks noGrp="1"/>
          </p:cNvSpPr>
          <p:nvPr>
            <p:ph type="sldNum" sz="quarter" idx="12"/>
          </p:nvPr>
        </p:nvSpPr>
        <p:spPr/>
        <p:txBody>
          <a:bodyPr/>
          <a:lstStyle/>
          <a:p>
            <a:r>
              <a:rPr lang="en-US"/>
              <a:t>PAGE  </a:t>
            </a:r>
            <a:fld id="{93005692-73BE-493E-93AB-ECD6027A7652}" type="slidenum">
              <a:rPr lang="en-US" smtClean="0"/>
              <a:pPr/>
              <a:t>33</a:t>
            </a:fld>
            <a:endParaRPr lang="en-US" dirty="0"/>
          </a:p>
        </p:txBody>
      </p:sp>
      <p:sp>
        <p:nvSpPr>
          <p:cNvPr id="8" name="TextBox 7">
            <a:extLst>
              <a:ext uri="{FF2B5EF4-FFF2-40B4-BE49-F238E27FC236}">
                <a16:creationId xmlns:a16="http://schemas.microsoft.com/office/drawing/2014/main" id="{3EBC3A76-B08D-C8E6-7D23-988396340334}"/>
              </a:ext>
            </a:extLst>
          </p:cNvPr>
          <p:cNvSpPr txBox="1"/>
          <p:nvPr/>
        </p:nvSpPr>
        <p:spPr>
          <a:xfrm>
            <a:off x="714374" y="2672173"/>
            <a:ext cx="1135247" cy="369332"/>
          </a:xfrm>
          <a:prstGeom prst="rect">
            <a:avLst/>
          </a:prstGeom>
          <a:noFill/>
        </p:spPr>
        <p:txBody>
          <a:bodyPr wrap="none" rtlCol="0">
            <a:spAutoFit/>
          </a:bodyPr>
          <a:lstStyle/>
          <a:p>
            <a:r>
              <a:rPr lang="en-US" dirty="0">
                <a:solidFill>
                  <a:srgbClr val="7030A0"/>
                </a:solidFill>
              </a:rPr>
              <a:t>Semantic</a:t>
            </a:r>
          </a:p>
        </p:txBody>
      </p:sp>
      <p:sp>
        <p:nvSpPr>
          <p:cNvPr id="9" name="TextBox 8">
            <a:extLst>
              <a:ext uri="{FF2B5EF4-FFF2-40B4-BE49-F238E27FC236}">
                <a16:creationId xmlns:a16="http://schemas.microsoft.com/office/drawing/2014/main" id="{9180F514-317B-F01D-7023-22275B008719}"/>
              </a:ext>
            </a:extLst>
          </p:cNvPr>
          <p:cNvSpPr txBox="1"/>
          <p:nvPr/>
        </p:nvSpPr>
        <p:spPr>
          <a:xfrm>
            <a:off x="714374" y="4752975"/>
            <a:ext cx="1276311" cy="369332"/>
          </a:xfrm>
          <a:prstGeom prst="rect">
            <a:avLst/>
          </a:prstGeom>
          <a:noFill/>
        </p:spPr>
        <p:txBody>
          <a:bodyPr wrap="none" rtlCol="0">
            <a:spAutoFit/>
          </a:bodyPr>
          <a:lstStyle/>
          <a:p>
            <a:r>
              <a:rPr lang="en-US" dirty="0">
                <a:solidFill>
                  <a:schemeClr val="accent6"/>
                </a:solidFill>
              </a:rPr>
              <a:t>Perceptual</a:t>
            </a:r>
          </a:p>
        </p:txBody>
      </p:sp>
    </p:spTree>
    <p:extLst>
      <p:ext uri="{BB962C8B-B14F-4D97-AF65-F5344CB8AC3E}">
        <p14:creationId xmlns:p14="http://schemas.microsoft.com/office/powerpoint/2010/main" val="1296033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C0274-8CCB-3735-3D0B-92882F144843}"/>
              </a:ext>
            </a:extLst>
          </p:cNvPr>
          <p:cNvSpPr>
            <a:spLocks noGrp="1"/>
          </p:cNvSpPr>
          <p:nvPr>
            <p:ph type="title"/>
          </p:nvPr>
        </p:nvSpPr>
        <p:spPr/>
        <p:txBody>
          <a:bodyPr/>
          <a:lstStyle/>
          <a:p>
            <a:r>
              <a:rPr lang="en-US" dirty="0"/>
              <a:t>Human Evaluation Ranking</a:t>
            </a:r>
          </a:p>
        </p:txBody>
      </p:sp>
      <p:sp>
        <p:nvSpPr>
          <p:cNvPr id="5" name="Slide Number Placeholder 4">
            <a:extLst>
              <a:ext uri="{FF2B5EF4-FFF2-40B4-BE49-F238E27FC236}">
                <a16:creationId xmlns:a16="http://schemas.microsoft.com/office/drawing/2014/main" id="{91E8B19A-9CD3-3065-9775-2EEA03DF7FE5}"/>
              </a:ext>
            </a:extLst>
          </p:cNvPr>
          <p:cNvSpPr>
            <a:spLocks noGrp="1"/>
          </p:cNvSpPr>
          <p:nvPr>
            <p:ph type="sldNum" sz="quarter" idx="12"/>
          </p:nvPr>
        </p:nvSpPr>
        <p:spPr/>
        <p:txBody>
          <a:bodyPr/>
          <a:lstStyle/>
          <a:p>
            <a:r>
              <a:rPr lang="en-US"/>
              <a:t>PAGE  </a:t>
            </a:r>
            <a:fld id="{93005692-73BE-493E-93AB-ECD6027A7652}" type="slidenum">
              <a:rPr lang="en-US" smtClean="0"/>
              <a:pPr/>
              <a:t>34</a:t>
            </a:fld>
            <a:endParaRPr lang="en-US" dirty="0"/>
          </a:p>
        </p:txBody>
      </p:sp>
      <p:pic>
        <p:nvPicPr>
          <p:cNvPr id="15" name="Content Placeholder 14" descr="A table with text and images&#10;&#10;Description automatically generated">
            <a:extLst>
              <a:ext uri="{FF2B5EF4-FFF2-40B4-BE49-F238E27FC236}">
                <a16:creationId xmlns:a16="http://schemas.microsoft.com/office/drawing/2014/main" id="{71022233-3AB9-02F5-8D24-A069547ADEB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4560" y="1330035"/>
            <a:ext cx="5243440" cy="4595813"/>
          </a:xfrm>
        </p:spPr>
      </p:pic>
      <p:grpSp>
        <p:nvGrpSpPr>
          <p:cNvPr id="20" name="Group 19">
            <a:extLst>
              <a:ext uri="{FF2B5EF4-FFF2-40B4-BE49-F238E27FC236}">
                <a16:creationId xmlns:a16="http://schemas.microsoft.com/office/drawing/2014/main" id="{7FDCE082-C0A0-E826-4695-3010C4EB0D7E}"/>
              </a:ext>
            </a:extLst>
          </p:cNvPr>
          <p:cNvGrpSpPr/>
          <p:nvPr/>
        </p:nvGrpSpPr>
        <p:grpSpPr>
          <a:xfrm>
            <a:off x="5959022" y="1368135"/>
            <a:ext cx="5047342" cy="3705725"/>
            <a:chOff x="5881914" y="1410561"/>
            <a:chExt cx="5047342" cy="3705725"/>
          </a:xfrm>
        </p:grpSpPr>
        <p:pic>
          <p:nvPicPr>
            <p:cNvPr id="17" name="Picture 16" descr="A table of images with numbers&#10;&#10;Description automatically generated">
              <a:extLst>
                <a:ext uri="{FF2B5EF4-FFF2-40B4-BE49-F238E27FC236}">
                  <a16:creationId xmlns:a16="http://schemas.microsoft.com/office/drawing/2014/main" id="{FC284E70-6869-A6EF-B5B5-8654610670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58115" y="1739495"/>
              <a:ext cx="4910356" cy="3376791"/>
            </a:xfrm>
            <a:prstGeom prst="rect">
              <a:avLst/>
            </a:prstGeom>
          </p:spPr>
        </p:pic>
        <p:pic>
          <p:nvPicPr>
            <p:cNvPr id="19" name="Picture 18">
              <a:extLst>
                <a:ext uri="{FF2B5EF4-FFF2-40B4-BE49-F238E27FC236}">
                  <a16:creationId xmlns:a16="http://schemas.microsoft.com/office/drawing/2014/main" id="{0E4F4756-7DC4-2706-1923-E7B9C2E8BA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81914" y="1410561"/>
              <a:ext cx="5047342" cy="335496"/>
            </a:xfrm>
            <a:prstGeom prst="rect">
              <a:avLst/>
            </a:prstGeom>
          </p:spPr>
        </p:pic>
      </p:grpSp>
    </p:spTree>
    <p:extLst>
      <p:ext uri="{BB962C8B-B14F-4D97-AF65-F5344CB8AC3E}">
        <p14:creationId xmlns:p14="http://schemas.microsoft.com/office/powerpoint/2010/main" val="4156671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FE2B3-BE7B-F4B0-4281-8D41F151583D}"/>
              </a:ext>
            </a:extLst>
          </p:cNvPr>
          <p:cNvSpPr>
            <a:spLocks noGrp="1"/>
          </p:cNvSpPr>
          <p:nvPr>
            <p:ph type="title"/>
          </p:nvPr>
        </p:nvSpPr>
        <p:spPr/>
        <p:txBody>
          <a:bodyPr/>
          <a:lstStyle/>
          <a:p>
            <a:r>
              <a:rPr lang="en-US" dirty="0"/>
              <a:t>Takeaway</a:t>
            </a:r>
          </a:p>
        </p:txBody>
      </p:sp>
      <p:sp>
        <p:nvSpPr>
          <p:cNvPr id="3" name="Content Placeholder 2">
            <a:extLst>
              <a:ext uri="{FF2B5EF4-FFF2-40B4-BE49-F238E27FC236}">
                <a16:creationId xmlns:a16="http://schemas.microsoft.com/office/drawing/2014/main" id="{3FD7966B-A556-B4BF-79C5-1DE96581B04A}"/>
              </a:ext>
            </a:extLst>
          </p:cNvPr>
          <p:cNvSpPr>
            <a:spLocks noGrp="1"/>
          </p:cNvSpPr>
          <p:nvPr>
            <p:ph idx="1"/>
          </p:nvPr>
        </p:nvSpPr>
        <p:spPr/>
        <p:txBody>
          <a:bodyPr/>
          <a:lstStyle/>
          <a:p>
            <a:r>
              <a:rPr lang="en-CA" dirty="0">
                <a:latin typeface="Arial" panose="020B0604020202020204" pitchFamily="34" charset="0"/>
              </a:rPr>
              <a:t>E</a:t>
            </a:r>
            <a:r>
              <a:rPr lang="en-CA" b="0" i="0" dirty="0">
                <a:effectLst/>
                <a:latin typeface="Arial" panose="020B0604020202020204" pitchFamily="34" charset="0"/>
              </a:rPr>
              <a:t>xisting models’ performance is generally unsatisfying except for Text-guided Image Generation and Subject-driven Image Generation, with 74% models achieving an overall score lower than 0.5.</a:t>
            </a:r>
          </a:p>
          <a:p>
            <a:pPr marL="0" indent="0">
              <a:buNone/>
            </a:pPr>
            <a:endParaRPr lang="en-CA" dirty="0">
              <a:latin typeface="Arial" panose="020B0604020202020204" pitchFamily="34" charset="0"/>
            </a:endParaRPr>
          </a:p>
          <a:p>
            <a:r>
              <a:rPr lang="en-CA" dirty="0">
                <a:latin typeface="Arial" panose="020B0604020202020204" pitchFamily="34" charset="0"/>
              </a:rPr>
              <a:t>W</a:t>
            </a:r>
            <a:r>
              <a:rPr lang="en-CA" b="0" i="0" dirty="0">
                <a:effectLst/>
                <a:latin typeface="Arial" panose="020B0604020202020204" pitchFamily="34" charset="0"/>
              </a:rPr>
              <a:t>e examined the claims from published papers and found 83% of them hold with a few exceptions.</a:t>
            </a:r>
          </a:p>
          <a:p>
            <a:endParaRPr lang="en-CA" dirty="0">
              <a:latin typeface="Arial" panose="020B0604020202020204" pitchFamily="34" charset="0"/>
            </a:endParaRPr>
          </a:p>
          <a:p>
            <a:r>
              <a:rPr lang="en-CA" b="0" i="0" dirty="0">
                <a:effectLst/>
                <a:latin typeface="Arial" panose="020B0604020202020204" pitchFamily="34" charset="0"/>
              </a:rPr>
              <a:t>None of the existing automatic metrics has a Spearman’s correlation higher</a:t>
            </a:r>
            <a:br>
              <a:rPr lang="en-CA" dirty="0"/>
            </a:br>
            <a:r>
              <a:rPr lang="en-CA" b="0" i="0" dirty="0">
                <a:effectLst/>
                <a:latin typeface="Arial" panose="020B0604020202020204" pitchFamily="34" charset="0"/>
              </a:rPr>
              <a:t>than 0.2 except subject-driven image generatio</a:t>
            </a:r>
            <a:r>
              <a:rPr lang="en-CA" dirty="0">
                <a:latin typeface="Arial" panose="020B0604020202020204" pitchFamily="34" charset="0"/>
              </a:rPr>
              <a:t>n.</a:t>
            </a:r>
            <a:endParaRPr lang="en-US" dirty="0"/>
          </a:p>
        </p:txBody>
      </p:sp>
      <p:sp>
        <p:nvSpPr>
          <p:cNvPr id="5" name="Slide Number Placeholder 4">
            <a:extLst>
              <a:ext uri="{FF2B5EF4-FFF2-40B4-BE49-F238E27FC236}">
                <a16:creationId xmlns:a16="http://schemas.microsoft.com/office/drawing/2014/main" id="{588D6FBA-AFA8-9B36-D9D6-41612BBE46D2}"/>
              </a:ext>
            </a:extLst>
          </p:cNvPr>
          <p:cNvSpPr>
            <a:spLocks noGrp="1"/>
          </p:cNvSpPr>
          <p:nvPr>
            <p:ph type="sldNum" sz="quarter" idx="12"/>
          </p:nvPr>
        </p:nvSpPr>
        <p:spPr/>
        <p:txBody>
          <a:bodyPr/>
          <a:lstStyle/>
          <a:p>
            <a:r>
              <a:rPr lang="en-US"/>
              <a:t>PAGE  </a:t>
            </a:r>
            <a:fld id="{93005692-73BE-493E-93AB-ECD6027A7652}" type="slidenum">
              <a:rPr lang="en-US" smtClean="0"/>
              <a:pPr/>
              <a:t>35</a:t>
            </a:fld>
            <a:endParaRPr lang="en-US" dirty="0"/>
          </a:p>
        </p:txBody>
      </p:sp>
    </p:spTree>
    <p:extLst>
      <p:ext uri="{BB962C8B-B14F-4D97-AF65-F5344CB8AC3E}">
        <p14:creationId xmlns:p14="http://schemas.microsoft.com/office/powerpoint/2010/main" val="468834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FE329-0041-5FAA-ADF3-6C748D35641B}"/>
              </a:ext>
            </a:extLst>
          </p:cNvPr>
          <p:cNvSpPr>
            <a:spLocks noGrp="1"/>
          </p:cNvSpPr>
          <p:nvPr>
            <p:ph type="ctrTitle"/>
          </p:nvPr>
        </p:nvSpPr>
        <p:spPr>
          <a:xfrm>
            <a:off x="960521" y="2505075"/>
            <a:ext cx="8770620" cy="1926564"/>
          </a:xfrm>
        </p:spPr>
        <p:txBody>
          <a:bodyPr/>
          <a:lstStyle/>
          <a:p>
            <a:r>
              <a:rPr lang="en-CA" dirty="0" err="1"/>
              <a:t>VIEScore</a:t>
            </a:r>
            <a:r>
              <a:rPr lang="en-CA" dirty="0"/>
              <a:t>: Towards Explainable Metrics for Conditional Image Synthesis Evaluation</a:t>
            </a:r>
            <a:endParaRPr lang="en-US" dirty="0"/>
          </a:p>
        </p:txBody>
      </p:sp>
      <p:sp>
        <p:nvSpPr>
          <p:cNvPr id="3" name="Subtitle 2">
            <a:extLst>
              <a:ext uri="{FF2B5EF4-FFF2-40B4-BE49-F238E27FC236}">
                <a16:creationId xmlns:a16="http://schemas.microsoft.com/office/drawing/2014/main" id="{3A85B00E-8601-97A0-3694-60D5F84F1422}"/>
              </a:ext>
            </a:extLst>
          </p:cNvPr>
          <p:cNvSpPr>
            <a:spLocks noGrp="1"/>
          </p:cNvSpPr>
          <p:nvPr>
            <p:ph type="subTitle" idx="1"/>
          </p:nvPr>
        </p:nvSpPr>
        <p:spPr/>
        <p:txBody>
          <a:bodyPr>
            <a:normAutofit/>
          </a:bodyPr>
          <a:lstStyle/>
          <a:p>
            <a:r>
              <a:rPr lang="en-US" sz="1800" dirty="0"/>
              <a:t>Max Ku, </a:t>
            </a:r>
            <a:r>
              <a:rPr lang="en-US" sz="1800" dirty="0" err="1"/>
              <a:t>Dongfu</a:t>
            </a:r>
            <a:r>
              <a:rPr lang="en-US" sz="1800" dirty="0"/>
              <a:t> Jiang, Cong Wei, Xiang Yue, </a:t>
            </a:r>
            <a:r>
              <a:rPr lang="en-US" sz="1800" dirty="0" err="1"/>
              <a:t>Wenhu</a:t>
            </a:r>
            <a:r>
              <a:rPr lang="en-US" sz="1800" dirty="0"/>
              <a:t> Chen</a:t>
            </a:r>
          </a:p>
        </p:txBody>
      </p:sp>
      <p:sp>
        <p:nvSpPr>
          <p:cNvPr id="5" name="Slide Number Placeholder 4">
            <a:extLst>
              <a:ext uri="{FF2B5EF4-FFF2-40B4-BE49-F238E27FC236}">
                <a16:creationId xmlns:a16="http://schemas.microsoft.com/office/drawing/2014/main" id="{3707BB4C-F634-F7CC-28D7-C9A486D21BC7}"/>
              </a:ext>
            </a:extLst>
          </p:cNvPr>
          <p:cNvSpPr>
            <a:spLocks noGrp="1"/>
          </p:cNvSpPr>
          <p:nvPr>
            <p:ph type="sldNum" sz="quarter" idx="12"/>
          </p:nvPr>
        </p:nvSpPr>
        <p:spPr/>
        <p:txBody>
          <a:bodyPr/>
          <a:lstStyle/>
          <a:p>
            <a:r>
              <a:rPr lang="en-US"/>
              <a:t>PAGE  </a:t>
            </a:r>
            <a:fld id="{93005692-73BE-493E-93AB-ECD6027A7652}" type="slidenum">
              <a:rPr lang="en-US" smtClean="0"/>
              <a:pPr/>
              <a:t>36</a:t>
            </a:fld>
            <a:endParaRPr lang="en-US" dirty="0"/>
          </a:p>
        </p:txBody>
      </p:sp>
    </p:spTree>
    <p:extLst>
      <p:ext uri="{BB962C8B-B14F-4D97-AF65-F5344CB8AC3E}">
        <p14:creationId xmlns:p14="http://schemas.microsoft.com/office/powerpoint/2010/main" val="3435790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A5A70-2084-93B8-CB37-4FED6DDCD18F}"/>
              </a:ext>
            </a:extLst>
          </p:cNvPr>
          <p:cNvSpPr>
            <a:spLocks noGrp="1"/>
          </p:cNvSpPr>
          <p:nvPr>
            <p:ph type="title"/>
          </p:nvPr>
        </p:nvSpPr>
        <p:spPr/>
        <p:txBody>
          <a:bodyPr/>
          <a:lstStyle/>
          <a:p>
            <a:r>
              <a:rPr lang="en-US" dirty="0"/>
              <a:t>Human Evaluation &amp; Model Evaluation</a:t>
            </a:r>
          </a:p>
        </p:txBody>
      </p:sp>
      <p:sp>
        <p:nvSpPr>
          <p:cNvPr id="3" name="Content Placeholder 2">
            <a:extLst>
              <a:ext uri="{FF2B5EF4-FFF2-40B4-BE49-F238E27FC236}">
                <a16:creationId xmlns:a16="http://schemas.microsoft.com/office/drawing/2014/main" id="{E1E8499E-2551-303E-E944-B70FDC96BA58}"/>
              </a:ext>
            </a:extLst>
          </p:cNvPr>
          <p:cNvSpPr>
            <a:spLocks noGrp="1"/>
          </p:cNvSpPr>
          <p:nvPr>
            <p:ph idx="1"/>
          </p:nvPr>
        </p:nvSpPr>
        <p:spPr/>
        <p:txBody>
          <a:bodyPr>
            <a:normAutofit fontScale="92500" lnSpcReduction="20000"/>
          </a:bodyPr>
          <a:lstStyle/>
          <a:p>
            <a:r>
              <a:rPr lang="en-US" dirty="0" err="1"/>
              <a:t>ImagenHub</a:t>
            </a:r>
            <a:r>
              <a:rPr lang="en-US" dirty="0"/>
              <a:t> requires human experts to evaluate the outputs</a:t>
            </a:r>
          </a:p>
          <a:p>
            <a:pPr lvl="1"/>
            <a:r>
              <a:rPr lang="en-US" dirty="0"/>
              <a:t>Expensive</a:t>
            </a:r>
          </a:p>
          <a:p>
            <a:pPr lvl="1"/>
            <a:r>
              <a:rPr lang="en-US" dirty="0"/>
              <a:t>Inefficient</a:t>
            </a:r>
          </a:p>
          <a:p>
            <a:pPr lvl="1"/>
            <a:r>
              <a:rPr lang="en-US" dirty="0"/>
              <a:t>Subjective</a:t>
            </a:r>
          </a:p>
          <a:p>
            <a:r>
              <a:rPr lang="en-US" dirty="0"/>
              <a:t>Can we replace human evaluator with model-based evaluator?</a:t>
            </a:r>
          </a:p>
          <a:p>
            <a:pPr lvl="1"/>
            <a:r>
              <a:rPr lang="en-US" dirty="0"/>
              <a:t>LPIPS</a:t>
            </a:r>
          </a:p>
          <a:p>
            <a:pPr lvl="1"/>
            <a:r>
              <a:rPr lang="en-US" dirty="0"/>
              <a:t>DINO</a:t>
            </a:r>
          </a:p>
          <a:p>
            <a:pPr lvl="1"/>
            <a:r>
              <a:rPr lang="en-US" dirty="0"/>
              <a:t>CLIP</a:t>
            </a:r>
          </a:p>
          <a:p>
            <a:pPr lvl="1"/>
            <a:r>
              <a:rPr lang="en-US" dirty="0" err="1"/>
              <a:t>DreamSim</a:t>
            </a:r>
            <a:endParaRPr lang="en-US" dirty="0"/>
          </a:p>
          <a:p>
            <a:pPr lvl="1"/>
            <a:r>
              <a:rPr lang="en-US" dirty="0"/>
              <a:t>FID/KID</a:t>
            </a:r>
          </a:p>
        </p:txBody>
      </p:sp>
      <p:sp>
        <p:nvSpPr>
          <p:cNvPr id="5" name="Slide Number Placeholder 4">
            <a:extLst>
              <a:ext uri="{FF2B5EF4-FFF2-40B4-BE49-F238E27FC236}">
                <a16:creationId xmlns:a16="http://schemas.microsoft.com/office/drawing/2014/main" id="{7EB37BBE-76A2-1FD2-4704-32C595ADFD69}"/>
              </a:ext>
            </a:extLst>
          </p:cNvPr>
          <p:cNvSpPr>
            <a:spLocks noGrp="1"/>
          </p:cNvSpPr>
          <p:nvPr>
            <p:ph type="sldNum" sz="quarter" idx="12"/>
          </p:nvPr>
        </p:nvSpPr>
        <p:spPr/>
        <p:txBody>
          <a:bodyPr/>
          <a:lstStyle/>
          <a:p>
            <a:r>
              <a:rPr lang="en-US"/>
              <a:t>PAGE  </a:t>
            </a:r>
            <a:fld id="{93005692-73BE-493E-93AB-ECD6027A7652}" type="slidenum">
              <a:rPr lang="en-US" smtClean="0"/>
              <a:pPr/>
              <a:t>37</a:t>
            </a:fld>
            <a:endParaRPr lang="en-US" dirty="0"/>
          </a:p>
        </p:txBody>
      </p:sp>
    </p:spTree>
    <p:extLst>
      <p:ext uri="{BB962C8B-B14F-4D97-AF65-F5344CB8AC3E}">
        <p14:creationId xmlns:p14="http://schemas.microsoft.com/office/powerpoint/2010/main" val="152641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BB731-0865-3F6F-0F9D-D98847F3EE54}"/>
              </a:ext>
            </a:extLst>
          </p:cNvPr>
          <p:cNvSpPr>
            <a:spLocks noGrp="1"/>
          </p:cNvSpPr>
          <p:nvPr>
            <p:ph type="title"/>
          </p:nvPr>
        </p:nvSpPr>
        <p:spPr/>
        <p:txBody>
          <a:bodyPr/>
          <a:lstStyle/>
          <a:p>
            <a:r>
              <a:rPr lang="en-US" dirty="0"/>
              <a:t>How well are Automatic Metrics?</a:t>
            </a:r>
          </a:p>
        </p:txBody>
      </p:sp>
      <p:pic>
        <p:nvPicPr>
          <p:cNvPr id="7" name="Content Placeholder 6" descr="A table with numbers and symbols&#10;&#10;Description automatically generated">
            <a:extLst>
              <a:ext uri="{FF2B5EF4-FFF2-40B4-BE49-F238E27FC236}">
                <a16:creationId xmlns:a16="http://schemas.microsoft.com/office/drawing/2014/main" id="{B4607FF5-4169-E649-27A7-852CE54CC37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2750" y="2040518"/>
            <a:ext cx="10350500" cy="2776963"/>
          </a:xfrm>
        </p:spPr>
      </p:pic>
      <p:sp>
        <p:nvSpPr>
          <p:cNvPr id="5" name="Slide Number Placeholder 4">
            <a:extLst>
              <a:ext uri="{FF2B5EF4-FFF2-40B4-BE49-F238E27FC236}">
                <a16:creationId xmlns:a16="http://schemas.microsoft.com/office/drawing/2014/main" id="{86392980-F773-A92A-20B2-91C7D42A169F}"/>
              </a:ext>
            </a:extLst>
          </p:cNvPr>
          <p:cNvSpPr>
            <a:spLocks noGrp="1"/>
          </p:cNvSpPr>
          <p:nvPr>
            <p:ph type="sldNum" sz="quarter" idx="12"/>
          </p:nvPr>
        </p:nvSpPr>
        <p:spPr/>
        <p:txBody>
          <a:bodyPr/>
          <a:lstStyle/>
          <a:p>
            <a:r>
              <a:rPr lang="en-US"/>
              <a:t>PAGE  </a:t>
            </a:r>
            <a:fld id="{93005692-73BE-493E-93AB-ECD6027A7652}" type="slidenum">
              <a:rPr lang="en-US" smtClean="0"/>
              <a:pPr/>
              <a:t>38</a:t>
            </a:fld>
            <a:endParaRPr lang="en-US" dirty="0"/>
          </a:p>
        </p:txBody>
      </p:sp>
      <p:sp>
        <p:nvSpPr>
          <p:cNvPr id="8" name="TextBox 7">
            <a:extLst>
              <a:ext uri="{FF2B5EF4-FFF2-40B4-BE49-F238E27FC236}">
                <a16:creationId xmlns:a16="http://schemas.microsoft.com/office/drawing/2014/main" id="{DA12B23A-FE32-ED8C-6554-7FD362EDF04C}"/>
              </a:ext>
            </a:extLst>
          </p:cNvPr>
          <p:cNvSpPr txBox="1"/>
          <p:nvPr/>
        </p:nvSpPr>
        <p:spPr>
          <a:xfrm>
            <a:off x="1779104" y="1671186"/>
            <a:ext cx="7617791" cy="369332"/>
          </a:xfrm>
          <a:prstGeom prst="rect">
            <a:avLst/>
          </a:prstGeom>
          <a:noFill/>
        </p:spPr>
        <p:txBody>
          <a:bodyPr wrap="none" rtlCol="0">
            <a:spAutoFit/>
          </a:bodyPr>
          <a:lstStyle/>
          <a:p>
            <a:r>
              <a:rPr lang="en-US" dirty="0"/>
              <a:t>Pearson’s correlation between model-based metrics vs human evaluation</a:t>
            </a:r>
          </a:p>
        </p:txBody>
      </p:sp>
      <p:sp>
        <p:nvSpPr>
          <p:cNvPr id="9" name="TextBox 8">
            <a:extLst>
              <a:ext uri="{FF2B5EF4-FFF2-40B4-BE49-F238E27FC236}">
                <a16:creationId xmlns:a16="http://schemas.microsoft.com/office/drawing/2014/main" id="{E511BE74-E387-D94F-B675-617BBC40E870}"/>
              </a:ext>
            </a:extLst>
          </p:cNvPr>
          <p:cNvSpPr txBox="1"/>
          <p:nvPr/>
        </p:nvSpPr>
        <p:spPr>
          <a:xfrm>
            <a:off x="1914525" y="5124450"/>
            <a:ext cx="7337265" cy="369332"/>
          </a:xfrm>
          <a:prstGeom prst="rect">
            <a:avLst/>
          </a:prstGeom>
          <a:noFill/>
        </p:spPr>
        <p:txBody>
          <a:bodyPr wrap="none" rtlCol="0">
            <a:spAutoFit/>
          </a:bodyPr>
          <a:lstStyle/>
          <a:p>
            <a:r>
              <a:rPr lang="en-US" dirty="0"/>
              <a:t>The correlation is generally very low, most of them are lower than 0.2!</a:t>
            </a:r>
          </a:p>
        </p:txBody>
      </p:sp>
    </p:spTree>
    <p:extLst>
      <p:ext uri="{BB962C8B-B14F-4D97-AF65-F5344CB8AC3E}">
        <p14:creationId xmlns:p14="http://schemas.microsoft.com/office/powerpoint/2010/main" val="1023607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48367-45C8-04C0-8D9A-867AC7A0D4F6}"/>
              </a:ext>
            </a:extLst>
          </p:cNvPr>
          <p:cNvSpPr>
            <a:spLocks noGrp="1"/>
          </p:cNvSpPr>
          <p:nvPr>
            <p:ph type="title"/>
          </p:nvPr>
        </p:nvSpPr>
        <p:spPr/>
        <p:txBody>
          <a:bodyPr/>
          <a:lstStyle/>
          <a:p>
            <a:r>
              <a:rPr lang="en-US" dirty="0"/>
              <a:t>How about Multimodal Language Models?</a:t>
            </a:r>
          </a:p>
        </p:txBody>
      </p:sp>
      <p:sp>
        <p:nvSpPr>
          <p:cNvPr id="5" name="Slide Number Placeholder 4">
            <a:extLst>
              <a:ext uri="{FF2B5EF4-FFF2-40B4-BE49-F238E27FC236}">
                <a16:creationId xmlns:a16="http://schemas.microsoft.com/office/drawing/2014/main" id="{35CA8061-161C-845D-B5D0-C3B993766FC7}"/>
              </a:ext>
            </a:extLst>
          </p:cNvPr>
          <p:cNvSpPr>
            <a:spLocks noGrp="1"/>
          </p:cNvSpPr>
          <p:nvPr>
            <p:ph type="sldNum" sz="quarter" idx="12"/>
          </p:nvPr>
        </p:nvSpPr>
        <p:spPr/>
        <p:txBody>
          <a:bodyPr/>
          <a:lstStyle/>
          <a:p>
            <a:r>
              <a:rPr lang="en-US"/>
              <a:t>PAGE  </a:t>
            </a:r>
            <a:fld id="{93005692-73BE-493E-93AB-ECD6027A7652}" type="slidenum">
              <a:rPr lang="en-US" smtClean="0"/>
              <a:pPr/>
              <a:t>39</a:t>
            </a:fld>
            <a:endParaRPr lang="en-US" dirty="0"/>
          </a:p>
        </p:txBody>
      </p:sp>
      <p:pic>
        <p:nvPicPr>
          <p:cNvPr id="11" name="Content Placeholder 10">
            <a:extLst>
              <a:ext uri="{FF2B5EF4-FFF2-40B4-BE49-F238E27FC236}">
                <a16:creationId xmlns:a16="http://schemas.microsoft.com/office/drawing/2014/main" id="{19FFEEFB-597A-222D-32EA-B1E854E657B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49286" y="1631155"/>
            <a:ext cx="7190921" cy="3198019"/>
          </a:xfrm>
        </p:spPr>
      </p:pic>
      <p:sp>
        <p:nvSpPr>
          <p:cNvPr id="12" name="TextBox 11">
            <a:extLst>
              <a:ext uri="{FF2B5EF4-FFF2-40B4-BE49-F238E27FC236}">
                <a16:creationId xmlns:a16="http://schemas.microsoft.com/office/drawing/2014/main" id="{A385D471-16C5-80AD-063A-A8D64DD2E6D3}"/>
              </a:ext>
            </a:extLst>
          </p:cNvPr>
          <p:cNvSpPr txBox="1"/>
          <p:nvPr/>
        </p:nvSpPr>
        <p:spPr>
          <a:xfrm>
            <a:off x="1438275" y="5212909"/>
            <a:ext cx="8754320" cy="369332"/>
          </a:xfrm>
          <a:prstGeom prst="rect">
            <a:avLst/>
          </a:prstGeom>
          <a:noFill/>
        </p:spPr>
        <p:txBody>
          <a:bodyPr wrap="none" rtlCol="0">
            <a:spAutoFit/>
          </a:bodyPr>
          <a:lstStyle/>
          <a:p>
            <a:r>
              <a:rPr lang="en-US" dirty="0"/>
              <a:t>Prompting multimodal language models to give explanation and then output a score.</a:t>
            </a:r>
          </a:p>
        </p:txBody>
      </p:sp>
    </p:spTree>
    <p:extLst>
      <p:ext uri="{BB962C8B-B14F-4D97-AF65-F5344CB8AC3E}">
        <p14:creationId xmlns:p14="http://schemas.microsoft.com/office/powerpoint/2010/main" val="199396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CFE32-6EAA-7D17-6CEF-B0AFCA7DE92E}"/>
              </a:ext>
            </a:extLst>
          </p:cNvPr>
          <p:cNvSpPr>
            <a:spLocks noGrp="1"/>
          </p:cNvSpPr>
          <p:nvPr>
            <p:ph type="title"/>
          </p:nvPr>
        </p:nvSpPr>
        <p:spPr/>
        <p:txBody>
          <a:bodyPr/>
          <a:lstStyle/>
          <a:p>
            <a:r>
              <a:rPr lang="en-US" dirty="0"/>
              <a:t>Why is Evaluation Important?</a:t>
            </a:r>
          </a:p>
        </p:txBody>
      </p:sp>
      <p:sp>
        <p:nvSpPr>
          <p:cNvPr id="3" name="Content Placeholder 2">
            <a:extLst>
              <a:ext uri="{FF2B5EF4-FFF2-40B4-BE49-F238E27FC236}">
                <a16:creationId xmlns:a16="http://schemas.microsoft.com/office/drawing/2014/main" id="{DA731E8F-0E8F-1D42-A5F9-89DFE0586E8C}"/>
              </a:ext>
            </a:extLst>
          </p:cNvPr>
          <p:cNvSpPr>
            <a:spLocks noGrp="1"/>
          </p:cNvSpPr>
          <p:nvPr>
            <p:ph idx="1"/>
          </p:nvPr>
        </p:nvSpPr>
        <p:spPr>
          <a:xfrm>
            <a:off x="259883" y="1413163"/>
            <a:ext cx="4635844" cy="4595117"/>
          </a:xfrm>
        </p:spPr>
        <p:txBody>
          <a:bodyPr/>
          <a:lstStyle/>
          <a:p>
            <a:r>
              <a:rPr lang="en-US" dirty="0"/>
              <a:t>Development -&gt; Evaluation -&gt; Refinement -&gt; …</a:t>
            </a:r>
          </a:p>
          <a:p>
            <a:endParaRPr lang="en-US" dirty="0"/>
          </a:p>
          <a:p>
            <a:r>
              <a:rPr lang="en-US" dirty="0"/>
              <a:t>Benchmarking the progress</a:t>
            </a:r>
          </a:p>
          <a:p>
            <a:endParaRPr lang="en-US" dirty="0"/>
          </a:p>
          <a:p>
            <a:r>
              <a:rPr lang="en-US" dirty="0"/>
              <a:t>Scientific Rigorous Claims</a:t>
            </a:r>
          </a:p>
          <a:p>
            <a:endParaRPr lang="en-US" dirty="0"/>
          </a:p>
          <a:p>
            <a:r>
              <a:rPr lang="en-US" dirty="0" err="1"/>
              <a:t>Explainability</a:t>
            </a:r>
            <a:endParaRPr lang="en-US" dirty="0"/>
          </a:p>
        </p:txBody>
      </p:sp>
      <p:sp>
        <p:nvSpPr>
          <p:cNvPr id="5" name="Slide Number Placeholder 4">
            <a:extLst>
              <a:ext uri="{FF2B5EF4-FFF2-40B4-BE49-F238E27FC236}">
                <a16:creationId xmlns:a16="http://schemas.microsoft.com/office/drawing/2014/main" id="{A6A9033B-35D5-3229-FB24-A4BBF3751CA0}"/>
              </a:ext>
            </a:extLst>
          </p:cNvPr>
          <p:cNvSpPr>
            <a:spLocks noGrp="1"/>
          </p:cNvSpPr>
          <p:nvPr>
            <p:ph type="sldNum" sz="quarter" idx="12"/>
          </p:nvPr>
        </p:nvSpPr>
        <p:spPr/>
        <p:txBody>
          <a:bodyPr/>
          <a:lstStyle/>
          <a:p>
            <a:r>
              <a:rPr lang="en-US"/>
              <a:t>PAGE  </a:t>
            </a:r>
            <a:fld id="{93005692-73BE-493E-93AB-ECD6027A7652}" type="slidenum">
              <a:rPr lang="en-US" smtClean="0"/>
              <a:pPr/>
              <a:t>4</a:t>
            </a:fld>
            <a:endParaRPr lang="en-US" dirty="0"/>
          </a:p>
        </p:txBody>
      </p:sp>
      <p:pic>
        <p:nvPicPr>
          <p:cNvPr id="3076" name="Picture 4" descr="Illustrate a simple and intuitive diagram that explains the process of AI model evaluation, focusing on a cycle that includes the following steps: 1. Training the model with data. 2. Testing the model with new data to assess performance. 3. Analyzing the results to identify areas of improvement. 4. Refining the model based on the analysis. 5. Repeating the cycle until the desired performance is achieved. Use clear symbols to represent each step, such as a brain or computer chip for training, a checklist for testing, a magnifying glass for analysis, and a gear for refining. The diagram should guide the viewer through the evaluation process in a logical and sequential manner, making it easy to understand at a glance how AI models are developed and improved over time.">
            <a:extLst>
              <a:ext uri="{FF2B5EF4-FFF2-40B4-BE49-F238E27FC236}">
                <a16:creationId xmlns:a16="http://schemas.microsoft.com/office/drawing/2014/main" id="{2C92D1EC-FB17-D404-C38C-8BEB9D92DF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20016" y="1413163"/>
            <a:ext cx="4635843" cy="46358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8249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05B4A-4491-A14E-1465-C348EFE4634B}"/>
              </a:ext>
            </a:extLst>
          </p:cNvPr>
          <p:cNvSpPr>
            <a:spLocks noGrp="1"/>
          </p:cNvSpPr>
          <p:nvPr>
            <p:ph type="title"/>
          </p:nvPr>
        </p:nvSpPr>
        <p:spPr/>
        <p:txBody>
          <a:bodyPr/>
          <a:lstStyle/>
          <a:p>
            <a:r>
              <a:rPr lang="en-US" dirty="0"/>
              <a:t>Multimodal Language Model Evaluation</a:t>
            </a:r>
          </a:p>
        </p:txBody>
      </p:sp>
      <p:pic>
        <p:nvPicPr>
          <p:cNvPr id="7" name="Content Placeholder 6">
            <a:extLst>
              <a:ext uri="{FF2B5EF4-FFF2-40B4-BE49-F238E27FC236}">
                <a16:creationId xmlns:a16="http://schemas.microsoft.com/office/drawing/2014/main" id="{E82C8DCA-8370-3CC1-702D-6EB13709FE0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3631" b="50493"/>
          <a:stretch/>
        </p:blipFill>
        <p:spPr>
          <a:xfrm>
            <a:off x="971366" y="1627036"/>
            <a:ext cx="4328055" cy="2963630"/>
          </a:xfrm>
        </p:spPr>
      </p:pic>
      <p:sp>
        <p:nvSpPr>
          <p:cNvPr id="5" name="Slide Number Placeholder 4">
            <a:extLst>
              <a:ext uri="{FF2B5EF4-FFF2-40B4-BE49-F238E27FC236}">
                <a16:creationId xmlns:a16="http://schemas.microsoft.com/office/drawing/2014/main" id="{E98BDDC7-30AA-E02D-9318-F64E8AD8B2AB}"/>
              </a:ext>
            </a:extLst>
          </p:cNvPr>
          <p:cNvSpPr>
            <a:spLocks noGrp="1"/>
          </p:cNvSpPr>
          <p:nvPr>
            <p:ph type="sldNum" sz="quarter" idx="12"/>
          </p:nvPr>
        </p:nvSpPr>
        <p:spPr/>
        <p:txBody>
          <a:bodyPr/>
          <a:lstStyle/>
          <a:p>
            <a:r>
              <a:rPr lang="en-US"/>
              <a:t>PAGE  </a:t>
            </a:r>
            <a:fld id="{93005692-73BE-493E-93AB-ECD6027A7652}" type="slidenum">
              <a:rPr lang="en-US" smtClean="0"/>
              <a:pPr/>
              <a:t>40</a:t>
            </a:fld>
            <a:endParaRPr lang="en-US" dirty="0"/>
          </a:p>
        </p:txBody>
      </p:sp>
      <p:pic>
        <p:nvPicPr>
          <p:cNvPr id="8" name="Content Placeholder 6">
            <a:extLst>
              <a:ext uri="{FF2B5EF4-FFF2-40B4-BE49-F238E27FC236}">
                <a16:creationId xmlns:a16="http://schemas.microsoft.com/office/drawing/2014/main" id="{AC66427B-EF92-15C9-8298-C9ED20DC4F98}"/>
              </a:ext>
            </a:extLst>
          </p:cNvPr>
          <p:cNvPicPr>
            <a:picLocks noChangeAspect="1"/>
          </p:cNvPicPr>
          <p:nvPr/>
        </p:nvPicPr>
        <p:blipFill rotWithShape="1">
          <a:blip r:embed="rId3">
            <a:extLst>
              <a:ext uri="{28A0092B-C50C-407E-A947-70E740481C1C}">
                <a14:useLocalDpi xmlns:a14="http://schemas.microsoft.com/office/drawing/2010/main" val="0"/>
              </a:ext>
            </a:extLst>
          </a:blip>
          <a:srcRect l="-577" t="49410"/>
          <a:stretch/>
        </p:blipFill>
        <p:spPr>
          <a:xfrm>
            <a:off x="6348251" y="2341596"/>
            <a:ext cx="4599116" cy="3083480"/>
          </a:xfrm>
          <a:prstGeom prst="rect">
            <a:avLst/>
          </a:prstGeom>
        </p:spPr>
      </p:pic>
      <p:cxnSp>
        <p:nvCxnSpPr>
          <p:cNvPr id="10" name="Elbow Connector 9">
            <a:extLst>
              <a:ext uri="{FF2B5EF4-FFF2-40B4-BE49-F238E27FC236}">
                <a16:creationId xmlns:a16="http://schemas.microsoft.com/office/drawing/2014/main" id="{EE6D941F-3D19-5F8D-B8C6-A8D587F32931}"/>
              </a:ext>
            </a:extLst>
          </p:cNvPr>
          <p:cNvCxnSpPr>
            <a:cxnSpLocks/>
            <a:stCxn id="7" idx="3"/>
            <a:endCxn id="8" idx="0"/>
          </p:cNvCxnSpPr>
          <p:nvPr/>
        </p:nvCxnSpPr>
        <p:spPr>
          <a:xfrm flipV="1">
            <a:off x="5299421" y="2341596"/>
            <a:ext cx="3348388" cy="767255"/>
          </a:xfrm>
          <a:prstGeom prst="bentConnector4">
            <a:avLst>
              <a:gd name="adj1" fmla="val 15662"/>
              <a:gd name="adj2" fmla="val 173612"/>
            </a:avLst>
          </a:prstGeom>
          <a:ln w="12700">
            <a:solidFill>
              <a:schemeClr val="accent6"/>
            </a:solidFill>
            <a:prstDash val="sysDash"/>
            <a:headEnd type="none"/>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D30A7BCF-FBB4-2426-FF44-626C1F0D1702}"/>
              </a:ext>
            </a:extLst>
          </p:cNvPr>
          <p:cNvSpPr txBox="1"/>
          <p:nvPr/>
        </p:nvSpPr>
        <p:spPr>
          <a:xfrm>
            <a:off x="1860331" y="4698124"/>
            <a:ext cx="2563522" cy="369332"/>
          </a:xfrm>
          <a:prstGeom prst="rect">
            <a:avLst/>
          </a:prstGeom>
          <a:noFill/>
        </p:spPr>
        <p:txBody>
          <a:bodyPr wrap="none" rtlCol="0">
            <a:spAutoFit/>
          </a:bodyPr>
          <a:lstStyle/>
          <a:p>
            <a:r>
              <a:rPr lang="en-US" dirty="0"/>
              <a:t>Multimodal Conditions</a:t>
            </a:r>
          </a:p>
        </p:txBody>
      </p:sp>
    </p:spTree>
    <p:extLst>
      <p:ext uri="{BB962C8B-B14F-4D97-AF65-F5344CB8AC3E}">
        <p14:creationId xmlns:p14="http://schemas.microsoft.com/office/powerpoint/2010/main" val="1141537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DFA0A-33A2-CFD7-68DC-EA5F6F2DBA4B}"/>
              </a:ext>
            </a:extLst>
          </p:cNvPr>
          <p:cNvSpPr>
            <a:spLocks noGrp="1"/>
          </p:cNvSpPr>
          <p:nvPr>
            <p:ph type="title"/>
          </p:nvPr>
        </p:nvSpPr>
        <p:spPr/>
        <p:txBody>
          <a:bodyPr/>
          <a:lstStyle/>
          <a:p>
            <a:r>
              <a:rPr lang="en-US" dirty="0" err="1"/>
              <a:t>VIEScore</a:t>
            </a:r>
            <a:r>
              <a:rPr lang="en-US" dirty="0"/>
              <a:t> Correlation with Humans</a:t>
            </a:r>
          </a:p>
        </p:txBody>
      </p:sp>
      <p:pic>
        <p:nvPicPr>
          <p:cNvPr id="7" name="Content Placeholder 6">
            <a:extLst>
              <a:ext uri="{FF2B5EF4-FFF2-40B4-BE49-F238E27FC236}">
                <a16:creationId xmlns:a16="http://schemas.microsoft.com/office/drawing/2014/main" id="{7CC093E4-0FA5-F547-8E4B-F1CAC84552E9}"/>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46583"/>
          <a:stretch/>
        </p:blipFill>
        <p:spPr>
          <a:xfrm>
            <a:off x="654333" y="1587210"/>
            <a:ext cx="2965757" cy="4059264"/>
          </a:xfrm>
        </p:spPr>
      </p:pic>
      <p:sp>
        <p:nvSpPr>
          <p:cNvPr id="5" name="Slide Number Placeholder 4">
            <a:extLst>
              <a:ext uri="{FF2B5EF4-FFF2-40B4-BE49-F238E27FC236}">
                <a16:creationId xmlns:a16="http://schemas.microsoft.com/office/drawing/2014/main" id="{CE584996-C91D-62AE-7D58-2FEFA32203FE}"/>
              </a:ext>
            </a:extLst>
          </p:cNvPr>
          <p:cNvSpPr>
            <a:spLocks noGrp="1"/>
          </p:cNvSpPr>
          <p:nvPr>
            <p:ph type="sldNum" sz="quarter" idx="12"/>
          </p:nvPr>
        </p:nvSpPr>
        <p:spPr/>
        <p:txBody>
          <a:bodyPr/>
          <a:lstStyle/>
          <a:p>
            <a:r>
              <a:rPr lang="en-US"/>
              <a:t>PAGE  </a:t>
            </a:r>
            <a:fld id="{93005692-73BE-493E-93AB-ECD6027A7652}" type="slidenum">
              <a:rPr lang="en-US" smtClean="0"/>
              <a:pPr/>
              <a:t>41</a:t>
            </a:fld>
            <a:endParaRPr lang="en-US" dirty="0"/>
          </a:p>
        </p:txBody>
      </p:sp>
      <p:grpSp>
        <p:nvGrpSpPr>
          <p:cNvPr id="11" name="Group 10">
            <a:extLst>
              <a:ext uri="{FF2B5EF4-FFF2-40B4-BE49-F238E27FC236}">
                <a16:creationId xmlns:a16="http://schemas.microsoft.com/office/drawing/2014/main" id="{D6D4709A-11D3-9DA7-90EA-42A3B53EF1C9}"/>
              </a:ext>
            </a:extLst>
          </p:cNvPr>
          <p:cNvGrpSpPr/>
          <p:nvPr/>
        </p:nvGrpSpPr>
        <p:grpSpPr>
          <a:xfrm>
            <a:off x="4404831" y="1588225"/>
            <a:ext cx="3204659" cy="4155349"/>
            <a:chOff x="4214594" y="1602307"/>
            <a:chExt cx="3111116" cy="4080662"/>
          </a:xfrm>
        </p:grpSpPr>
        <p:pic>
          <p:nvPicPr>
            <p:cNvPr id="8" name="Content Placeholder 6">
              <a:extLst>
                <a:ext uri="{FF2B5EF4-FFF2-40B4-BE49-F238E27FC236}">
                  <a16:creationId xmlns:a16="http://schemas.microsoft.com/office/drawing/2014/main" id="{3999A50D-DDCC-B5D2-A38F-4AF55AE9FCBA}"/>
                </a:ext>
              </a:extLst>
            </p:cNvPr>
            <p:cNvPicPr>
              <a:picLocks noChangeAspect="1"/>
            </p:cNvPicPr>
            <p:nvPr/>
          </p:nvPicPr>
          <p:blipFill rotWithShape="1">
            <a:blip r:embed="rId2">
              <a:extLst>
                <a:ext uri="{28A0092B-C50C-407E-A947-70E740481C1C}">
                  <a14:useLocalDpi xmlns:a14="http://schemas.microsoft.com/office/drawing/2010/main" val="0"/>
                </a:ext>
              </a:extLst>
            </a:blip>
            <a:srcRect t="53417"/>
            <a:stretch/>
          </p:blipFill>
          <p:spPr>
            <a:xfrm>
              <a:off x="4219607" y="1975475"/>
              <a:ext cx="3106103" cy="3707494"/>
            </a:xfrm>
            <a:prstGeom prst="rect">
              <a:avLst/>
            </a:prstGeom>
          </p:spPr>
        </p:pic>
        <p:pic>
          <p:nvPicPr>
            <p:cNvPr id="10" name="Picture 9">
              <a:extLst>
                <a:ext uri="{FF2B5EF4-FFF2-40B4-BE49-F238E27FC236}">
                  <a16:creationId xmlns:a16="http://schemas.microsoft.com/office/drawing/2014/main" id="{49167F5D-3759-A77A-D66B-BF3E8E7E98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4594" y="1602307"/>
              <a:ext cx="3101091" cy="358804"/>
            </a:xfrm>
            <a:prstGeom prst="rect">
              <a:avLst/>
            </a:prstGeom>
          </p:spPr>
        </p:pic>
      </p:grpSp>
      <p:pic>
        <p:nvPicPr>
          <p:cNvPr id="13" name="Picture 12" descr="A screenshot of a computer&#10;&#10;Description automatically generated">
            <a:extLst>
              <a:ext uri="{FF2B5EF4-FFF2-40B4-BE49-F238E27FC236}">
                <a16:creationId xmlns:a16="http://schemas.microsoft.com/office/drawing/2014/main" id="{D6238441-98CC-37AC-7F21-DEFC3B41CD0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76742" y="1614489"/>
            <a:ext cx="2297432" cy="4129085"/>
          </a:xfrm>
          <a:prstGeom prst="rect">
            <a:avLst/>
          </a:prstGeom>
        </p:spPr>
      </p:pic>
    </p:spTree>
    <p:extLst>
      <p:ext uri="{BB962C8B-B14F-4D97-AF65-F5344CB8AC3E}">
        <p14:creationId xmlns:p14="http://schemas.microsoft.com/office/powerpoint/2010/main" val="3446681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87C90-D772-A733-CD66-E589D6C051C8}"/>
              </a:ext>
            </a:extLst>
          </p:cNvPr>
          <p:cNvSpPr>
            <a:spLocks noGrp="1"/>
          </p:cNvSpPr>
          <p:nvPr>
            <p:ph type="title"/>
          </p:nvPr>
        </p:nvSpPr>
        <p:spPr/>
        <p:txBody>
          <a:bodyPr/>
          <a:lstStyle/>
          <a:p>
            <a:r>
              <a:rPr lang="en-US" dirty="0"/>
              <a:t>Takeaway</a:t>
            </a:r>
          </a:p>
        </p:txBody>
      </p:sp>
      <p:sp>
        <p:nvSpPr>
          <p:cNvPr id="3" name="Content Placeholder 2">
            <a:extLst>
              <a:ext uri="{FF2B5EF4-FFF2-40B4-BE49-F238E27FC236}">
                <a16:creationId xmlns:a16="http://schemas.microsoft.com/office/drawing/2014/main" id="{2F281738-C049-26AE-7502-CDCDE3486E2C}"/>
              </a:ext>
            </a:extLst>
          </p:cNvPr>
          <p:cNvSpPr>
            <a:spLocks noGrp="1"/>
          </p:cNvSpPr>
          <p:nvPr>
            <p:ph idx="1"/>
          </p:nvPr>
        </p:nvSpPr>
        <p:spPr>
          <a:xfrm>
            <a:off x="259882" y="1413163"/>
            <a:ext cx="5552339" cy="4595117"/>
          </a:xfrm>
        </p:spPr>
        <p:txBody>
          <a:bodyPr>
            <a:normAutofit lnSpcReduction="10000"/>
          </a:bodyPr>
          <a:lstStyle/>
          <a:p>
            <a:r>
              <a:rPr lang="en-US" dirty="0"/>
              <a:t>GPT4-v achieves a relatively high Spearman Correlation</a:t>
            </a:r>
          </a:p>
          <a:p>
            <a:r>
              <a:rPr lang="en-US" dirty="0"/>
              <a:t>The general correlation is around 0.3</a:t>
            </a:r>
          </a:p>
          <a:p>
            <a:r>
              <a:rPr lang="en-US" dirty="0"/>
              <a:t>Human-to-Human correlation is around 0.45.</a:t>
            </a:r>
          </a:p>
          <a:p>
            <a:r>
              <a:rPr lang="en-US" dirty="0"/>
              <a:t>GPT-4v has high variance, we need to take average of five runs to obtain a more stable score</a:t>
            </a:r>
          </a:p>
          <a:p>
            <a:r>
              <a:rPr lang="en-US" dirty="0"/>
              <a:t>Editing tasks with nuances is still hard for GPT-4v to evaluate</a:t>
            </a:r>
          </a:p>
          <a:p>
            <a:endParaRPr lang="en-US" dirty="0"/>
          </a:p>
        </p:txBody>
      </p:sp>
      <p:sp>
        <p:nvSpPr>
          <p:cNvPr id="5" name="Slide Number Placeholder 4">
            <a:extLst>
              <a:ext uri="{FF2B5EF4-FFF2-40B4-BE49-F238E27FC236}">
                <a16:creationId xmlns:a16="http://schemas.microsoft.com/office/drawing/2014/main" id="{59C48B92-40FE-5518-F83E-334C28739D97}"/>
              </a:ext>
            </a:extLst>
          </p:cNvPr>
          <p:cNvSpPr>
            <a:spLocks noGrp="1"/>
          </p:cNvSpPr>
          <p:nvPr>
            <p:ph type="sldNum" sz="quarter" idx="12"/>
          </p:nvPr>
        </p:nvSpPr>
        <p:spPr/>
        <p:txBody>
          <a:bodyPr/>
          <a:lstStyle/>
          <a:p>
            <a:r>
              <a:rPr lang="en-US"/>
              <a:t>PAGE  </a:t>
            </a:r>
            <a:fld id="{93005692-73BE-493E-93AB-ECD6027A7652}" type="slidenum">
              <a:rPr lang="en-US" smtClean="0"/>
              <a:pPr/>
              <a:t>42</a:t>
            </a:fld>
            <a:endParaRPr lang="en-US" dirty="0"/>
          </a:p>
        </p:txBody>
      </p:sp>
      <p:pic>
        <p:nvPicPr>
          <p:cNvPr id="7" name="Picture 6">
            <a:extLst>
              <a:ext uri="{FF2B5EF4-FFF2-40B4-BE49-F238E27FC236}">
                <a16:creationId xmlns:a16="http://schemas.microsoft.com/office/drawing/2014/main" id="{4B6AAFE9-E1CE-5573-F5D8-C794B7C34A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95695" y="1330035"/>
            <a:ext cx="4708635" cy="4276441"/>
          </a:xfrm>
          <a:prstGeom prst="rect">
            <a:avLst/>
          </a:prstGeom>
        </p:spPr>
      </p:pic>
    </p:spTree>
    <p:extLst>
      <p:ext uri="{BB962C8B-B14F-4D97-AF65-F5344CB8AC3E}">
        <p14:creationId xmlns:p14="http://schemas.microsoft.com/office/powerpoint/2010/main" val="140056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DBABF-F98A-96C4-8BFA-627946AFF60E}"/>
              </a:ext>
            </a:extLst>
          </p:cNvPr>
          <p:cNvSpPr>
            <a:spLocks noGrp="1"/>
          </p:cNvSpPr>
          <p:nvPr>
            <p:ph type="ctrTitle"/>
          </p:nvPr>
        </p:nvSpPr>
        <p:spPr/>
        <p:txBody>
          <a:bodyPr/>
          <a:lstStyle/>
          <a:p>
            <a:r>
              <a:rPr lang="en-US" dirty="0" err="1"/>
              <a:t>GenAI</a:t>
            </a:r>
            <a:r>
              <a:rPr lang="en-US" dirty="0"/>
              <a:t>-Arena: Community-based evaluation platform for visual generation</a:t>
            </a:r>
          </a:p>
        </p:txBody>
      </p:sp>
      <p:sp>
        <p:nvSpPr>
          <p:cNvPr id="3" name="Subtitle 2">
            <a:extLst>
              <a:ext uri="{FF2B5EF4-FFF2-40B4-BE49-F238E27FC236}">
                <a16:creationId xmlns:a16="http://schemas.microsoft.com/office/drawing/2014/main" id="{7F7BD955-AD8D-5BC4-6073-4BDFF2A753E7}"/>
              </a:ext>
            </a:extLst>
          </p:cNvPr>
          <p:cNvSpPr>
            <a:spLocks noGrp="1"/>
          </p:cNvSpPr>
          <p:nvPr>
            <p:ph type="subTitle" idx="1"/>
          </p:nvPr>
        </p:nvSpPr>
        <p:spPr/>
        <p:txBody>
          <a:bodyPr>
            <a:normAutofit/>
          </a:bodyPr>
          <a:lstStyle/>
          <a:p>
            <a:r>
              <a:rPr lang="en-US" sz="1800" dirty="0"/>
              <a:t>Max Ku, </a:t>
            </a:r>
            <a:r>
              <a:rPr lang="en-US" sz="1800" dirty="0" err="1"/>
              <a:t>Tianle</a:t>
            </a:r>
            <a:r>
              <a:rPr lang="en-US" sz="1800" dirty="0"/>
              <a:t> Li, Kai Zhang, </a:t>
            </a:r>
            <a:r>
              <a:rPr lang="en-US" sz="1800" dirty="0" err="1"/>
              <a:t>Yujie</a:t>
            </a:r>
            <a:r>
              <a:rPr lang="en-US" sz="1800" dirty="0"/>
              <a:t> Lu, </a:t>
            </a:r>
            <a:r>
              <a:rPr lang="en-US" sz="1800" dirty="0" err="1"/>
              <a:t>Xingyu</a:t>
            </a:r>
            <a:r>
              <a:rPr lang="en-US" sz="1800" dirty="0"/>
              <a:t> Fu, </a:t>
            </a:r>
            <a:r>
              <a:rPr lang="en-US" sz="1800" dirty="0" err="1"/>
              <a:t>Wenwen</a:t>
            </a:r>
            <a:r>
              <a:rPr lang="en-US" sz="1800" dirty="0"/>
              <a:t> Zhuang, </a:t>
            </a:r>
            <a:r>
              <a:rPr lang="en-US" sz="1800" dirty="0" err="1"/>
              <a:t>Wenhu</a:t>
            </a:r>
            <a:r>
              <a:rPr lang="en-US" sz="1800" dirty="0"/>
              <a:t> Chen</a:t>
            </a:r>
          </a:p>
        </p:txBody>
      </p:sp>
      <p:sp>
        <p:nvSpPr>
          <p:cNvPr id="5" name="Slide Number Placeholder 4">
            <a:extLst>
              <a:ext uri="{FF2B5EF4-FFF2-40B4-BE49-F238E27FC236}">
                <a16:creationId xmlns:a16="http://schemas.microsoft.com/office/drawing/2014/main" id="{10B990D5-7619-B98D-E705-3B06ECEF1E7B}"/>
              </a:ext>
            </a:extLst>
          </p:cNvPr>
          <p:cNvSpPr>
            <a:spLocks noGrp="1"/>
          </p:cNvSpPr>
          <p:nvPr>
            <p:ph type="sldNum" sz="quarter" idx="12"/>
          </p:nvPr>
        </p:nvSpPr>
        <p:spPr/>
        <p:txBody>
          <a:bodyPr/>
          <a:lstStyle/>
          <a:p>
            <a:r>
              <a:rPr lang="en-US"/>
              <a:t>PAGE  </a:t>
            </a:r>
            <a:fld id="{93005692-73BE-493E-93AB-ECD6027A7652}" type="slidenum">
              <a:rPr lang="en-US" smtClean="0"/>
              <a:pPr/>
              <a:t>43</a:t>
            </a:fld>
            <a:endParaRPr lang="en-US" dirty="0"/>
          </a:p>
        </p:txBody>
      </p:sp>
    </p:spTree>
    <p:extLst>
      <p:ext uri="{BB962C8B-B14F-4D97-AF65-F5344CB8AC3E}">
        <p14:creationId xmlns:p14="http://schemas.microsoft.com/office/powerpoint/2010/main" val="1608793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20EDE-9BAA-4D5A-B7D7-0D85834E9338}"/>
              </a:ext>
            </a:extLst>
          </p:cNvPr>
          <p:cNvSpPr>
            <a:spLocks noGrp="1"/>
          </p:cNvSpPr>
          <p:nvPr>
            <p:ph type="title"/>
          </p:nvPr>
        </p:nvSpPr>
        <p:spPr/>
        <p:txBody>
          <a:bodyPr/>
          <a:lstStyle/>
          <a:p>
            <a:r>
              <a:rPr lang="en-US" dirty="0"/>
              <a:t>Motivation</a:t>
            </a:r>
          </a:p>
        </p:txBody>
      </p:sp>
      <p:sp>
        <p:nvSpPr>
          <p:cNvPr id="3" name="Content Placeholder 2">
            <a:extLst>
              <a:ext uri="{FF2B5EF4-FFF2-40B4-BE49-F238E27FC236}">
                <a16:creationId xmlns:a16="http://schemas.microsoft.com/office/drawing/2014/main" id="{DAC41E25-0F02-60E7-35DA-263EEEC262C5}"/>
              </a:ext>
            </a:extLst>
          </p:cNvPr>
          <p:cNvSpPr>
            <a:spLocks noGrp="1"/>
          </p:cNvSpPr>
          <p:nvPr>
            <p:ph idx="1"/>
          </p:nvPr>
        </p:nvSpPr>
        <p:spPr/>
        <p:txBody>
          <a:bodyPr/>
          <a:lstStyle/>
          <a:p>
            <a:r>
              <a:rPr lang="en-US" dirty="0" err="1"/>
              <a:t>Lmsys</a:t>
            </a:r>
            <a:r>
              <a:rPr lang="en-US" dirty="0"/>
              <a:t> adopts community-voting arena for LLM ranking</a:t>
            </a:r>
          </a:p>
          <a:p>
            <a:endParaRPr lang="en-US" dirty="0"/>
          </a:p>
          <a:p>
            <a:r>
              <a:rPr lang="en-US" dirty="0"/>
              <a:t>It receives wide range of attention</a:t>
            </a:r>
          </a:p>
          <a:p>
            <a:endParaRPr lang="en-US" dirty="0"/>
          </a:p>
          <a:p>
            <a:r>
              <a:rPr lang="en-US" dirty="0"/>
              <a:t>The </a:t>
            </a:r>
            <a:r>
              <a:rPr lang="en-US" dirty="0" err="1"/>
              <a:t>lmsys</a:t>
            </a:r>
            <a:r>
              <a:rPr lang="en-US" dirty="0"/>
              <a:t> leaderboard is becoming one of the most widely-used metric</a:t>
            </a:r>
          </a:p>
          <a:p>
            <a:endParaRPr lang="en-US" dirty="0"/>
          </a:p>
          <a:p>
            <a:r>
              <a:rPr lang="en-US" dirty="0"/>
              <a:t>Hard to evaluate; very robust and fair.</a:t>
            </a:r>
          </a:p>
        </p:txBody>
      </p:sp>
      <p:sp>
        <p:nvSpPr>
          <p:cNvPr id="5" name="Slide Number Placeholder 4">
            <a:extLst>
              <a:ext uri="{FF2B5EF4-FFF2-40B4-BE49-F238E27FC236}">
                <a16:creationId xmlns:a16="http://schemas.microsoft.com/office/drawing/2014/main" id="{1F83E82C-9AB0-514B-C39D-6A3F16B0F2AB}"/>
              </a:ext>
            </a:extLst>
          </p:cNvPr>
          <p:cNvSpPr>
            <a:spLocks noGrp="1"/>
          </p:cNvSpPr>
          <p:nvPr>
            <p:ph type="sldNum" sz="quarter" idx="12"/>
          </p:nvPr>
        </p:nvSpPr>
        <p:spPr/>
        <p:txBody>
          <a:bodyPr/>
          <a:lstStyle/>
          <a:p>
            <a:r>
              <a:rPr lang="en-US"/>
              <a:t>PAGE  </a:t>
            </a:r>
            <a:fld id="{93005692-73BE-493E-93AB-ECD6027A7652}" type="slidenum">
              <a:rPr lang="en-US" smtClean="0"/>
              <a:pPr/>
              <a:t>44</a:t>
            </a:fld>
            <a:endParaRPr lang="en-US" dirty="0"/>
          </a:p>
        </p:txBody>
      </p:sp>
    </p:spTree>
    <p:extLst>
      <p:ext uri="{BB962C8B-B14F-4D97-AF65-F5344CB8AC3E}">
        <p14:creationId xmlns:p14="http://schemas.microsoft.com/office/powerpoint/2010/main" val="4013217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57491-1E14-17DE-5880-C299504DC4C8}"/>
              </a:ext>
            </a:extLst>
          </p:cNvPr>
          <p:cNvSpPr>
            <a:spLocks noGrp="1"/>
          </p:cNvSpPr>
          <p:nvPr>
            <p:ph type="title"/>
          </p:nvPr>
        </p:nvSpPr>
        <p:spPr/>
        <p:txBody>
          <a:bodyPr/>
          <a:lstStyle/>
          <a:p>
            <a:r>
              <a:rPr lang="en-US" dirty="0" err="1"/>
              <a:t>GenAI</a:t>
            </a:r>
            <a:r>
              <a:rPr lang="en-US" dirty="0"/>
              <a:t> Arena</a:t>
            </a:r>
          </a:p>
        </p:txBody>
      </p:sp>
      <p:pic>
        <p:nvPicPr>
          <p:cNvPr id="6" name="clip_arena_v2 (1)">
            <a:hlinkClick r:id="" action="ppaction://media"/>
            <a:extLst>
              <a:ext uri="{FF2B5EF4-FFF2-40B4-BE49-F238E27FC236}">
                <a16:creationId xmlns:a16="http://schemas.microsoft.com/office/drawing/2014/main" id="{227B663A-1AFE-C9B6-6169-A19BEA6C059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958975" y="1412875"/>
            <a:ext cx="8170863" cy="4595813"/>
          </a:xfrm>
        </p:spPr>
      </p:pic>
      <p:sp>
        <p:nvSpPr>
          <p:cNvPr id="5" name="Slide Number Placeholder 4">
            <a:extLst>
              <a:ext uri="{FF2B5EF4-FFF2-40B4-BE49-F238E27FC236}">
                <a16:creationId xmlns:a16="http://schemas.microsoft.com/office/drawing/2014/main" id="{9C3F5C7D-555F-8753-4DE1-699D1C9BF09A}"/>
              </a:ext>
            </a:extLst>
          </p:cNvPr>
          <p:cNvSpPr>
            <a:spLocks noGrp="1"/>
          </p:cNvSpPr>
          <p:nvPr>
            <p:ph type="sldNum" sz="quarter" idx="12"/>
          </p:nvPr>
        </p:nvSpPr>
        <p:spPr/>
        <p:txBody>
          <a:bodyPr/>
          <a:lstStyle/>
          <a:p>
            <a:r>
              <a:rPr lang="en-US"/>
              <a:t>PAGE  </a:t>
            </a:r>
            <a:fld id="{93005692-73BE-493E-93AB-ECD6027A7652}" type="slidenum">
              <a:rPr lang="en-US" smtClean="0"/>
              <a:pPr/>
              <a:t>45</a:t>
            </a:fld>
            <a:endParaRPr lang="en-US" dirty="0"/>
          </a:p>
        </p:txBody>
      </p:sp>
    </p:spTree>
    <p:extLst>
      <p:ext uri="{BB962C8B-B14F-4D97-AF65-F5344CB8AC3E}">
        <p14:creationId xmlns:p14="http://schemas.microsoft.com/office/powerpoint/2010/main" val="4276727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36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DD90AE-7E01-DE85-8C09-97E4F5AED68B}"/>
              </a:ext>
            </a:extLst>
          </p:cNvPr>
          <p:cNvSpPr>
            <a:spLocks noGrp="1"/>
          </p:cNvSpPr>
          <p:nvPr>
            <p:ph type="title"/>
          </p:nvPr>
        </p:nvSpPr>
        <p:spPr/>
        <p:txBody>
          <a:bodyPr/>
          <a:lstStyle/>
          <a:p>
            <a:r>
              <a:rPr lang="en-US" dirty="0"/>
              <a:t>Generation Leaderboard</a:t>
            </a:r>
          </a:p>
        </p:txBody>
      </p:sp>
      <p:pic>
        <p:nvPicPr>
          <p:cNvPr id="7" name="Content Placeholder 6" descr="A screenshot of a computer&#10;&#10;Description automatically generated">
            <a:extLst>
              <a:ext uri="{FF2B5EF4-FFF2-40B4-BE49-F238E27FC236}">
                <a16:creationId xmlns:a16="http://schemas.microsoft.com/office/drawing/2014/main" id="{FD86E819-CD98-6B03-575D-7D637CFAF2C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0350" y="1600414"/>
            <a:ext cx="11569700" cy="4220735"/>
          </a:xfrm>
        </p:spPr>
      </p:pic>
      <p:sp>
        <p:nvSpPr>
          <p:cNvPr id="5" name="Slide Number Placeholder 4">
            <a:extLst>
              <a:ext uri="{FF2B5EF4-FFF2-40B4-BE49-F238E27FC236}">
                <a16:creationId xmlns:a16="http://schemas.microsoft.com/office/drawing/2014/main" id="{2A631604-E9E7-75AB-EBDD-76B90E2EEBF5}"/>
              </a:ext>
            </a:extLst>
          </p:cNvPr>
          <p:cNvSpPr>
            <a:spLocks noGrp="1"/>
          </p:cNvSpPr>
          <p:nvPr>
            <p:ph type="sldNum" sz="quarter" idx="12"/>
          </p:nvPr>
        </p:nvSpPr>
        <p:spPr/>
        <p:txBody>
          <a:bodyPr/>
          <a:lstStyle/>
          <a:p>
            <a:r>
              <a:rPr lang="en-US"/>
              <a:t>PAGE  </a:t>
            </a:r>
            <a:fld id="{93005692-73BE-493E-93AB-ECD6027A7652}" type="slidenum">
              <a:rPr lang="en-US" smtClean="0"/>
              <a:pPr/>
              <a:t>46</a:t>
            </a:fld>
            <a:endParaRPr lang="en-US" dirty="0"/>
          </a:p>
        </p:txBody>
      </p:sp>
    </p:spTree>
    <p:extLst>
      <p:ext uri="{BB962C8B-B14F-4D97-AF65-F5344CB8AC3E}">
        <p14:creationId xmlns:p14="http://schemas.microsoft.com/office/powerpoint/2010/main" val="1597351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20A6C-B09B-5B32-2160-DF78A4F55A69}"/>
              </a:ext>
            </a:extLst>
          </p:cNvPr>
          <p:cNvSpPr>
            <a:spLocks noGrp="1"/>
          </p:cNvSpPr>
          <p:nvPr>
            <p:ph type="title"/>
          </p:nvPr>
        </p:nvSpPr>
        <p:spPr/>
        <p:txBody>
          <a:bodyPr/>
          <a:lstStyle/>
          <a:p>
            <a:r>
              <a:rPr lang="en-US" dirty="0"/>
              <a:t>Editing Leaderboard</a:t>
            </a:r>
          </a:p>
        </p:txBody>
      </p:sp>
      <p:pic>
        <p:nvPicPr>
          <p:cNvPr id="9" name="Content Placeholder 8" descr="A screenshot of a computer&#10;&#10;Description automatically generated">
            <a:extLst>
              <a:ext uri="{FF2B5EF4-FFF2-40B4-BE49-F238E27FC236}">
                <a16:creationId xmlns:a16="http://schemas.microsoft.com/office/drawing/2014/main" id="{74042808-9793-BCB5-2B66-219569AB354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0350" y="1517492"/>
            <a:ext cx="11569700" cy="4386578"/>
          </a:xfrm>
        </p:spPr>
      </p:pic>
      <p:sp>
        <p:nvSpPr>
          <p:cNvPr id="5" name="Slide Number Placeholder 4">
            <a:extLst>
              <a:ext uri="{FF2B5EF4-FFF2-40B4-BE49-F238E27FC236}">
                <a16:creationId xmlns:a16="http://schemas.microsoft.com/office/drawing/2014/main" id="{F1C5030D-82AE-6A64-9254-76B374F05FFD}"/>
              </a:ext>
            </a:extLst>
          </p:cNvPr>
          <p:cNvSpPr>
            <a:spLocks noGrp="1"/>
          </p:cNvSpPr>
          <p:nvPr>
            <p:ph type="sldNum" sz="quarter" idx="12"/>
          </p:nvPr>
        </p:nvSpPr>
        <p:spPr/>
        <p:txBody>
          <a:bodyPr/>
          <a:lstStyle/>
          <a:p>
            <a:r>
              <a:rPr lang="en-US"/>
              <a:t>PAGE  </a:t>
            </a:r>
            <a:fld id="{93005692-73BE-493E-93AB-ECD6027A7652}" type="slidenum">
              <a:rPr lang="en-US" smtClean="0"/>
              <a:pPr/>
              <a:t>47</a:t>
            </a:fld>
            <a:endParaRPr lang="en-US" dirty="0"/>
          </a:p>
        </p:txBody>
      </p:sp>
    </p:spTree>
    <p:extLst>
      <p:ext uri="{BB962C8B-B14F-4D97-AF65-F5344CB8AC3E}">
        <p14:creationId xmlns:p14="http://schemas.microsoft.com/office/powerpoint/2010/main" val="2699156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475DA-D92C-78C8-4630-38042E04F1D9}"/>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CD381D43-378B-E580-0C1B-8201D1992930}"/>
              </a:ext>
            </a:extLst>
          </p:cNvPr>
          <p:cNvSpPr>
            <a:spLocks noGrp="1"/>
          </p:cNvSpPr>
          <p:nvPr>
            <p:ph idx="1"/>
          </p:nvPr>
        </p:nvSpPr>
        <p:spPr/>
        <p:txBody>
          <a:bodyPr>
            <a:normAutofit fontScale="92500" lnSpcReduction="10000"/>
          </a:bodyPr>
          <a:lstStyle/>
          <a:p>
            <a:r>
              <a:rPr lang="en-US" dirty="0"/>
              <a:t>The evaluation in the visual generation is still overlooked.</a:t>
            </a:r>
          </a:p>
          <a:p>
            <a:endParaRPr lang="en-US" dirty="0"/>
          </a:p>
          <a:p>
            <a:r>
              <a:rPr lang="en-US" dirty="0"/>
              <a:t>The existing metrics are still focused on text-to-image generation.</a:t>
            </a:r>
          </a:p>
          <a:p>
            <a:endParaRPr lang="en-US" dirty="0"/>
          </a:p>
          <a:p>
            <a:r>
              <a:rPr lang="en-US" dirty="0"/>
              <a:t>Other controllable generation is being overlooked.</a:t>
            </a:r>
          </a:p>
          <a:p>
            <a:endParaRPr lang="en-US" dirty="0"/>
          </a:p>
          <a:p>
            <a:r>
              <a:rPr lang="en-US" dirty="0"/>
              <a:t>Video generation evaluation is also wild west.</a:t>
            </a:r>
          </a:p>
          <a:p>
            <a:endParaRPr lang="en-US" dirty="0"/>
          </a:p>
          <a:p>
            <a:r>
              <a:rPr lang="en-US" dirty="0"/>
              <a:t>We need more people to work and explore in this field.</a:t>
            </a:r>
          </a:p>
        </p:txBody>
      </p:sp>
      <p:sp>
        <p:nvSpPr>
          <p:cNvPr id="5" name="Slide Number Placeholder 4">
            <a:extLst>
              <a:ext uri="{FF2B5EF4-FFF2-40B4-BE49-F238E27FC236}">
                <a16:creationId xmlns:a16="http://schemas.microsoft.com/office/drawing/2014/main" id="{71A6C49F-778E-F044-696C-E31C25418CFC}"/>
              </a:ext>
            </a:extLst>
          </p:cNvPr>
          <p:cNvSpPr>
            <a:spLocks noGrp="1"/>
          </p:cNvSpPr>
          <p:nvPr>
            <p:ph type="sldNum" sz="quarter" idx="12"/>
          </p:nvPr>
        </p:nvSpPr>
        <p:spPr/>
        <p:txBody>
          <a:bodyPr/>
          <a:lstStyle/>
          <a:p>
            <a:r>
              <a:rPr lang="en-US"/>
              <a:t>PAGE  </a:t>
            </a:r>
            <a:fld id="{93005692-73BE-493E-93AB-ECD6027A7652}" type="slidenum">
              <a:rPr lang="en-US" smtClean="0"/>
              <a:pPr/>
              <a:t>48</a:t>
            </a:fld>
            <a:endParaRPr lang="en-US" dirty="0"/>
          </a:p>
        </p:txBody>
      </p:sp>
    </p:spTree>
    <p:extLst>
      <p:ext uri="{BB962C8B-B14F-4D97-AF65-F5344CB8AC3E}">
        <p14:creationId xmlns:p14="http://schemas.microsoft.com/office/powerpoint/2010/main" val="3952858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3A492-F7EF-1E3A-29CF-2ED90FC6BFA7}"/>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AFECE44F-A448-17A5-AE01-8C2005142965}"/>
              </a:ext>
            </a:extLst>
          </p:cNvPr>
          <p:cNvSpPr>
            <a:spLocks noGrp="1"/>
          </p:cNvSpPr>
          <p:nvPr>
            <p:ph idx="1"/>
          </p:nvPr>
        </p:nvSpPr>
        <p:spPr/>
        <p:txBody>
          <a:bodyPr>
            <a:normAutofit fontScale="85000" lnSpcReduction="20000"/>
          </a:bodyPr>
          <a:lstStyle/>
          <a:p>
            <a:r>
              <a:rPr lang="en-CA" sz="2000" i="0" dirty="0" err="1">
                <a:solidFill>
                  <a:srgbClr val="333333"/>
                </a:solidFill>
                <a:effectLst/>
              </a:rPr>
              <a:t>TIGERScore</a:t>
            </a:r>
            <a:r>
              <a:rPr lang="en-CA" sz="2000" i="0" dirty="0">
                <a:solidFill>
                  <a:srgbClr val="333333"/>
                </a:solidFill>
                <a:effectLst/>
              </a:rPr>
              <a:t>: Towards Building Explainable Metric for All Text Generation Tasks</a:t>
            </a:r>
          </a:p>
          <a:p>
            <a:pPr lvl="1"/>
            <a:r>
              <a:rPr lang="en-CA" sz="1600" i="0" dirty="0" err="1">
                <a:solidFill>
                  <a:srgbClr val="333333"/>
                </a:solidFill>
                <a:effectLst/>
              </a:rPr>
              <a:t>Dongfu</a:t>
            </a:r>
            <a:r>
              <a:rPr lang="en-CA" sz="1600" i="0" dirty="0">
                <a:solidFill>
                  <a:srgbClr val="333333"/>
                </a:solidFill>
                <a:effectLst/>
              </a:rPr>
              <a:t> Jiang*, </a:t>
            </a:r>
            <a:r>
              <a:rPr lang="en-CA" sz="1600" i="0" dirty="0" err="1">
                <a:solidFill>
                  <a:srgbClr val="333333"/>
                </a:solidFill>
                <a:effectLst/>
              </a:rPr>
              <a:t>Yishan</a:t>
            </a:r>
            <a:r>
              <a:rPr lang="en-CA" sz="1600" i="0" dirty="0">
                <a:solidFill>
                  <a:srgbClr val="333333"/>
                </a:solidFill>
                <a:effectLst/>
              </a:rPr>
              <a:t> Li*, Ge Zhang, </a:t>
            </a:r>
            <a:r>
              <a:rPr lang="en-CA" sz="1600" i="0" dirty="0" err="1">
                <a:solidFill>
                  <a:srgbClr val="333333"/>
                </a:solidFill>
                <a:effectLst/>
              </a:rPr>
              <a:t>Wenhao</a:t>
            </a:r>
            <a:r>
              <a:rPr lang="en-CA" sz="1600" i="0" dirty="0">
                <a:solidFill>
                  <a:srgbClr val="333333"/>
                </a:solidFill>
                <a:effectLst/>
              </a:rPr>
              <a:t> Huang, Bill Yuchen Lin, </a:t>
            </a:r>
            <a:r>
              <a:rPr lang="en-CA" sz="1600" i="0" u="sng" dirty="0" err="1">
                <a:solidFill>
                  <a:srgbClr val="333333"/>
                </a:solidFill>
                <a:effectLst/>
              </a:rPr>
              <a:t>Wenhu</a:t>
            </a:r>
            <a:r>
              <a:rPr lang="en-CA" sz="1600" i="0" u="sng" dirty="0">
                <a:solidFill>
                  <a:srgbClr val="333333"/>
                </a:solidFill>
                <a:effectLst/>
              </a:rPr>
              <a:t> Chen</a:t>
            </a:r>
          </a:p>
          <a:p>
            <a:r>
              <a:rPr lang="en-CA" sz="2000" i="0" dirty="0" err="1">
                <a:solidFill>
                  <a:srgbClr val="333333"/>
                </a:solidFill>
                <a:effectLst/>
              </a:rPr>
              <a:t>VIEScore</a:t>
            </a:r>
            <a:r>
              <a:rPr lang="en-CA" sz="2000" i="0" dirty="0">
                <a:solidFill>
                  <a:srgbClr val="333333"/>
                </a:solidFill>
                <a:effectLst/>
              </a:rPr>
              <a:t>: Towards Explainable Metrics for Conditional Image Synthesis Evaluation</a:t>
            </a:r>
          </a:p>
          <a:p>
            <a:pPr lvl="1"/>
            <a:r>
              <a:rPr lang="en-CA" sz="1600" i="0" dirty="0">
                <a:solidFill>
                  <a:srgbClr val="333333"/>
                </a:solidFill>
                <a:effectLst/>
              </a:rPr>
              <a:t>Max Ku, </a:t>
            </a:r>
            <a:r>
              <a:rPr lang="en-CA" sz="1600" i="0" dirty="0" err="1">
                <a:solidFill>
                  <a:srgbClr val="333333"/>
                </a:solidFill>
                <a:effectLst/>
              </a:rPr>
              <a:t>Dongfu</a:t>
            </a:r>
            <a:r>
              <a:rPr lang="en-CA" sz="1600" i="0" dirty="0">
                <a:solidFill>
                  <a:srgbClr val="333333"/>
                </a:solidFill>
                <a:effectLst/>
              </a:rPr>
              <a:t> Jiang, Cong Wei, Xiang Yue, </a:t>
            </a:r>
            <a:r>
              <a:rPr lang="en-CA" sz="1600" i="0" u="sng" dirty="0" err="1">
                <a:solidFill>
                  <a:srgbClr val="333333"/>
                </a:solidFill>
                <a:effectLst/>
              </a:rPr>
              <a:t>Wenhu</a:t>
            </a:r>
            <a:r>
              <a:rPr lang="en-CA" sz="1600" i="0" u="sng" dirty="0">
                <a:solidFill>
                  <a:srgbClr val="333333"/>
                </a:solidFill>
                <a:effectLst/>
              </a:rPr>
              <a:t> Chen</a:t>
            </a:r>
          </a:p>
          <a:p>
            <a:r>
              <a:rPr lang="en-CA" sz="2000" i="0" dirty="0" err="1">
                <a:solidFill>
                  <a:srgbClr val="333333"/>
                </a:solidFill>
                <a:effectLst/>
              </a:rPr>
              <a:t>ImagenHub</a:t>
            </a:r>
            <a:r>
              <a:rPr lang="en-CA" sz="2000" i="0" dirty="0">
                <a:solidFill>
                  <a:srgbClr val="333333"/>
                </a:solidFill>
                <a:effectLst/>
              </a:rPr>
              <a:t>: Standardizing the evaluation of conditional image generation models</a:t>
            </a:r>
          </a:p>
          <a:p>
            <a:pPr lvl="1"/>
            <a:r>
              <a:rPr lang="en-CA" sz="1600" i="0" dirty="0">
                <a:solidFill>
                  <a:srgbClr val="333333"/>
                </a:solidFill>
                <a:effectLst/>
              </a:rPr>
              <a:t>Max Ku, </a:t>
            </a:r>
            <a:r>
              <a:rPr lang="en-CA" sz="1600" i="0" dirty="0" err="1">
                <a:solidFill>
                  <a:srgbClr val="333333"/>
                </a:solidFill>
                <a:effectLst/>
              </a:rPr>
              <a:t>Tianle</a:t>
            </a:r>
            <a:r>
              <a:rPr lang="en-CA" sz="1600" i="0" dirty="0">
                <a:solidFill>
                  <a:srgbClr val="333333"/>
                </a:solidFill>
                <a:effectLst/>
              </a:rPr>
              <a:t> Li, Kai Zhang, </a:t>
            </a:r>
            <a:r>
              <a:rPr lang="en-CA" sz="1600" i="0" dirty="0" err="1">
                <a:solidFill>
                  <a:srgbClr val="333333"/>
                </a:solidFill>
                <a:effectLst/>
              </a:rPr>
              <a:t>Yujie</a:t>
            </a:r>
            <a:r>
              <a:rPr lang="en-CA" sz="1600" i="0" dirty="0">
                <a:solidFill>
                  <a:srgbClr val="333333"/>
                </a:solidFill>
                <a:effectLst/>
              </a:rPr>
              <a:t> Lu, </a:t>
            </a:r>
            <a:r>
              <a:rPr lang="en-CA" sz="1600" i="0" dirty="0" err="1">
                <a:solidFill>
                  <a:srgbClr val="333333"/>
                </a:solidFill>
                <a:effectLst/>
              </a:rPr>
              <a:t>Xingyu</a:t>
            </a:r>
            <a:r>
              <a:rPr lang="en-CA" sz="1600" i="0" dirty="0">
                <a:solidFill>
                  <a:srgbClr val="333333"/>
                </a:solidFill>
                <a:effectLst/>
              </a:rPr>
              <a:t> Fu, </a:t>
            </a:r>
            <a:r>
              <a:rPr lang="en-CA" sz="1600" i="0" dirty="0" err="1">
                <a:solidFill>
                  <a:srgbClr val="333333"/>
                </a:solidFill>
                <a:effectLst/>
              </a:rPr>
              <a:t>Wenwen</a:t>
            </a:r>
            <a:r>
              <a:rPr lang="en-CA" sz="1600" i="0" dirty="0">
                <a:solidFill>
                  <a:srgbClr val="333333"/>
                </a:solidFill>
                <a:effectLst/>
              </a:rPr>
              <a:t> Zhuang, </a:t>
            </a:r>
            <a:r>
              <a:rPr lang="en-CA" sz="1600" i="0" u="sng" dirty="0" err="1">
                <a:solidFill>
                  <a:srgbClr val="333333"/>
                </a:solidFill>
                <a:effectLst/>
              </a:rPr>
              <a:t>Wenhu</a:t>
            </a:r>
            <a:r>
              <a:rPr lang="en-CA" sz="1600" i="0" u="sng" dirty="0">
                <a:solidFill>
                  <a:srgbClr val="333333"/>
                </a:solidFill>
                <a:effectLst/>
              </a:rPr>
              <a:t> Chen</a:t>
            </a:r>
          </a:p>
          <a:p>
            <a:r>
              <a:rPr lang="en-CA" sz="2000" i="0" dirty="0" err="1">
                <a:solidFill>
                  <a:srgbClr val="333333"/>
                </a:solidFill>
                <a:effectLst/>
              </a:rPr>
              <a:t>GPTScore</a:t>
            </a:r>
            <a:r>
              <a:rPr lang="en-CA" sz="2000" i="0" dirty="0">
                <a:solidFill>
                  <a:srgbClr val="333333"/>
                </a:solidFill>
                <a:effectLst/>
              </a:rPr>
              <a:t>: Evaluate as You Desire</a:t>
            </a:r>
          </a:p>
          <a:p>
            <a:pPr lvl="1"/>
            <a:r>
              <a:rPr lang="en-CA" sz="1600" i="0" dirty="0" err="1">
                <a:solidFill>
                  <a:srgbClr val="333333"/>
                </a:solidFill>
                <a:effectLst/>
              </a:rPr>
              <a:t>Jinlan</a:t>
            </a:r>
            <a:r>
              <a:rPr lang="en-CA" sz="1600" i="0" dirty="0">
                <a:solidFill>
                  <a:srgbClr val="333333"/>
                </a:solidFill>
                <a:effectLst/>
              </a:rPr>
              <a:t> Fu, See-</a:t>
            </a:r>
            <a:r>
              <a:rPr lang="en-CA" sz="1600" i="0" dirty="0" err="1">
                <a:solidFill>
                  <a:srgbClr val="333333"/>
                </a:solidFill>
                <a:effectLst/>
              </a:rPr>
              <a:t>Kiong</a:t>
            </a:r>
            <a:r>
              <a:rPr lang="en-CA" sz="1600" i="0" dirty="0">
                <a:solidFill>
                  <a:srgbClr val="333333"/>
                </a:solidFill>
                <a:effectLst/>
              </a:rPr>
              <a:t> Ng, </a:t>
            </a:r>
            <a:r>
              <a:rPr lang="en-CA" sz="1600" i="0" dirty="0" err="1">
                <a:solidFill>
                  <a:srgbClr val="333333"/>
                </a:solidFill>
                <a:effectLst/>
              </a:rPr>
              <a:t>Zhengbao</a:t>
            </a:r>
            <a:r>
              <a:rPr lang="en-CA" sz="1600" i="0" dirty="0">
                <a:solidFill>
                  <a:srgbClr val="333333"/>
                </a:solidFill>
                <a:effectLst/>
              </a:rPr>
              <a:t> Jiang, </a:t>
            </a:r>
            <a:r>
              <a:rPr lang="en-CA" sz="1600" i="0" dirty="0" err="1">
                <a:solidFill>
                  <a:srgbClr val="333333"/>
                </a:solidFill>
                <a:effectLst/>
              </a:rPr>
              <a:t>Pengfei</a:t>
            </a:r>
            <a:r>
              <a:rPr lang="en-CA" sz="1600" i="0" dirty="0">
                <a:solidFill>
                  <a:srgbClr val="333333"/>
                </a:solidFill>
                <a:effectLst/>
              </a:rPr>
              <a:t> Liu</a:t>
            </a:r>
          </a:p>
          <a:p>
            <a:pPr algn="l"/>
            <a:r>
              <a:rPr lang="en-CA" sz="2000" dirty="0">
                <a:solidFill>
                  <a:srgbClr val="333333"/>
                </a:solidFill>
              </a:rPr>
              <a:t>INSTRUCTSCORE: Explainable Text Generation Evaluation with </a:t>
            </a:r>
            <a:r>
              <a:rPr lang="en-CA" sz="2000" dirty="0" err="1">
                <a:solidFill>
                  <a:srgbClr val="333333"/>
                </a:solidFill>
              </a:rPr>
              <a:t>Finegrained</a:t>
            </a:r>
            <a:r>
              <a:rPr lang="en-CA" sz="2000" dirty="0">
                <a:solidFill>
                  <a:srgbClr val="333333"/>
                </a:solidFill>
              </a:rPr>
              <a:t> Feedback</a:t>
            </a:r>
          </a:p>
          <a:p>
            <a:pPr lvl="1"/>
            <a:r>
              <a:rPr lang="en-CA" sz="1600" dirty="0" err="1">
                <a:solidFill>
                  <a:srgbClr val="333333"/>
                </a:solidFill>
              </a:rPr>
              <a:t>Wenda</a:t>
            </a:r>
            <a:r>
              <a:rPr lang="en-CA" sz="1600" dirty="0">
                <a:solidFill>
                  <a:srgbClr val="333333"/>
                </a:solidFill>
              </a:rPr>
              <a:t> Xu, </a:t>
            </a:r>
            <a:r>
              <a:rPr lang="en-CA" sz="1600" dirty="0" err="1">
                <a:solidFill>
                  <a:srgbClr val="333333"/>
                </a:solidFill>
              </a:rPr>
              <a:t>Danqing</a:t>
            </a:r>
            <a:r>
              <a:rPr lang="en-CA" sz="1600" dirty="0">
                <a:solidFill>
                  <a:srgbClr val="333333"/>
                </a:solidFill>
              </a:rPr>
              <a:t> Wang, </a:t>
            </a:r>
            <a:r>
              <a:rPr lang="en-CA" sz="1600" dirty="0" err="1">
                <a:solidFill>
                  <a:srgbClr val="333333"/>
                </a:solidFill>
              </a:rPr>
              <a:t>Liangming</a:t>
            </a:r>
            <a:r>
              <a:rPr lang="en-CA" sz="1600" dirty="0">
                <a:solidFill>
                  <a:srgbClr val="333333"/>
                </a:solidFill>
              </a:rPr>
              <a:t> Pan, </a:t>
            </a:r>
            <a:r>
              <a:rPr lang="en-CA" sz="1600" dirty="0" err="1">
                <a:solidFill>
                  <a:srgbClr val="333333"/>
                </a:solidFill>
              </a:rPr>
              <a:t>Zhenqiao</a:t>
            </a:r>
            <a:r>
              <a:rPr lang="en-CA" sz="1600" dirty="0">
                <a:solidFill>
                  <a:srgbClr val="333333"/>
                </a:solidFill>
              </a:rPr>
              <a:t> Song, Markus Freitag, William Yang Wang, Lei Li</a:t>
            </a:r>
          </a:p>
          <a:p>
            <a:r>
              <a:rPr lang="en-CA" sz="2000" dirty="0"/>
              <a:t>Perils of Self-Feedback: Self-Bias Amplifies in Large Language Models</a:t>
            </a:r>
          </a:p>
          <a:p>
            <a:pPr lvl="1"/>
            <a:r>
              <a:rPr lang="en-CA" sz="1600" dirty="0" err="1"/>
              <a:t>Wenda</a:t>
            </a:r>
            <a:r>
              <a:rPr lang="en-CA" sz="1600" dirty="0"/>
              <a:t> Xu, </a:t>
            </a:r>
            <a:r>
              <a:rPr lang="en-CA" sz="1600" dirty="0" err="1"/>
              <a:t>Guanglei</a:t>
            </a:r>
            <a:r>
              <a:rPr lang="en-CA" sz="1600" dirty="0"/>
              <a:t> Zhu, </a:t>
            </a:r>
            <a:r>
              <a:rPr lang="en-CA" sz="1600" dirty="0" err="1"/>
              <a:t>Xuandong</a:t>
            </a:r>
            <a:r>
              <a:rPr lang="en-CA" sz="1600" dirty="0"/>
              <a:t> Zhao, </a:t>
            </a:r>
            <a:r>
              <a:rPr lang="en-CA" sz="1600" dirty="0" err="1"/>
              <a:t>Liangming</a:t>
            </a:r>
            <a:r>
              <a:rPr lang="en-CA" sz="1600" dirty="0"/>
              <a:t> Pan, Lei Li, William Yang Wang</a:t>
            </a:r>
            <a:endParaRPr lang="en-US" sz="2800" dirty="0"/>
          </a:p>
        </p:txBody>
      </p:sp>
      <p:sp>
        <p:nvSpPr>
          <p:cNvPr id="5" name="Slide Number Placeholder 4">
            <a:extLst>
              <a:ext uri="{FF2B5EF4-FFF2-40B4-BE49-F238E27FC236}">
                <a16:creationId xmlns:a16="http://schemas.microsoft.com/office/drawing/2014/main" id="{A7421E4F-1D84-36DC-3C2F-B57408EA7CA1}"/>
              </a:ext>
            </a:extLst>
          </p:cNvPr>
          <p:cNvSpPr>
            <a:spLocks noGrp="1"/>
          </p:cNvSpPr>
          <p:nvPr>
            <p:ph type="sldNum" sz="quarter" idx="12"/>
          </p:nvPr>
        </p:nvSpPr>
        <p:spPr/>
        <p:txBody>
          <a:bodyPr/>
          <a:lstStyle/>
          <a:p>
            <a:r>
              <a:rPr lang="en-US"/>
              <a:t>PAGE  </a:t>
            </a:r>
            <a:fld id="{93005692-73BE-493E-93AB-ECD6027A7652}" type="slidenum">
              <a:rPr lang="en-US" smtClean="0"/>
              <a:pPr/>
              <a:t>49</a:t>
            </a:fld>
            <a:endParaRPr lang="en-US" dirty="0"/>
          </a:p>
        </p:txBody>
      </p:sp>
    </p:spTree>
    <p:extLst>
      <p:ext uri="{BB962C8B-B14F-4D97-AF65-F5344CB8AC3E}">
        <p14:creationId xmlns:p14="http://schemas.microsoft.com/office/powerpoint/2010/main" val="3401622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7C755-B26A-745D-E1BE-C97D5BA70080}"/>
              </a:ext>
            </a:extLst>
          </p:cNvPr>
          <p:cNvSpPr>
            <a:spLocks noGrp="1"/>
          </p:cNvSpPr>
          <p:nvPr>
            <p:ph type="title"/>
          </p:nvPr>
        </p:nvSpPr>
        <p:spPr/>
        <p:txBody>
          <a:bodyPr/>
          <a:lstStyle/>
          <a:p>
            <a:r>
              <a:rPr lang="en-US" dirty="0"/>
              <a:t>Why is Evaluation Hard?</a:t>
            </a:r>
          </a:p>
        </p:txBody>
      </p:sp>
      <p:sp>
        <p:nvSpPr>
          <p:cNvPr id="3" name="Content Placeholder 2">
            <a:extLst>
              <a:ext uri="{FF2B5EF4-FFF2-40B4-BE49-F238E27FC236}">
                <a16:creationId xmlns:a16="http://schemas.microsoft.com/office/drawing/2014/main" id="{C1A33E20-3BF0-3212-FF4D-FECB6A376ABA}"/>
              </a:ext>
            </a:extLst>
          </p:cNvPr>
          <p:cNvSpPr>
            <a:spLocks noGrp="1"/>
          </p:cNvSpPr>
          <p:nvPr>
            <p:ph idx="1"/>
          </p:nvPr>
        </p:nvSpPr>
        <p:spPr/>
        <p:txBody>
          <a:bodyPr>
            <a:normAutofit lnSpcReduction="10000"/>
          </a:bodyPr>
          <a:lstStyle/>
          <a:p>
            <a:r>
              <a:rPr lang="en-US" dirty="0"/>
              <a:t>Text Generation</a:t>
            </a:r>
          </a:p>
          <a:p>
            <a:pPr lvl="1"/>
            <a:r>
              <a:rPr lang="en-US" dirty="0"/>
              <a:t>Not restricted to specific tasks, more broad instruction following capability</a:t>
            </a:r>
          </a:p>
          <a:p>
            <a:pPr lvl="1"/>
            <a:r>
              <a:rPr lang="en-US" dirty="0"/>
              <a:t>The fluency and surface form looks great. The underlying consistency and factuality are hard</a:t>
            </a:r>
          </a:p>
          <a:p>
            <a:r>
              <a:rPr lang="en-US" dirty="0"/>
              <a:t>Image Generation</a:t>
            </a:r>
          </a:p>
          <a:p>
            <a:pPr lvl="1"/>
            <a:r>
              <a:rPr lang="en-US" dirty="0"/>
              <a:t>FID/IS are mostly model-based evaluation metrics</a:t>
            </a:r>
          </a:p>
          <a:p>
            <a:pPr lvl="1"/>
            <a:r>
              <a:rPr lang="en-US" dirty="0"/>
              <a:t>Per-instance evaluation metrics (CLIP/DINO-score, </a:t>
            </a:r>
            <a:r>
              <a:rPr lang="en-US" dirty="0" err="1"/>
              <a:t>DreamScore</a:t>
            </a:r>
            <a:r>
              <a:rPr lang="en-US" dirty="0"/>
              <a:t>, LPIPS) are unreliable.</a:t>
            </a:r>
          </a:p>
          <a:p>
            <a:r>
              <a:rPr lang="en-US" dirty="0"/>
              <a:t>Video Generation</a:t>
            </a:r>
          </a:p>
          <a:p>
            <a:pPr lvl="1"/>
            <a:r>
              <a:rPr lang="en-US" dirty="0"/>
              <a:t>FVD/x-</a:t>
            </a:r>
            <a:r>
              <a:rPr lang="en-US" dirty="0" err="1"/>
              <a:t>clipscore</a:t>
            </a:r>
            <a:r>
              <a:rPr lang="en-US" dirty="0"/>
              <a:t> are totally unreliable</a:t>
            </a:r>
          </a:p>
          <a:p>
            <a:pPr lvl="1"/>
            <a:r>
              <a:rPr lang="en-US" dirty="0"/>
              <a:t>Wild west, heavily relying on human evaluation</a:t>
            </a:r>
          </a:p>
          <a:p>
            <a:pPr lvl="1"/>
            <a:endParaRPr lang="en-US" dirty="0"/>
          </a:p>
        </p:txBody>
      </p:sp>
      <p:sp>
        <p:nvSpPr>
          <p:cNvPr id="5" name="Slide Number Placeholder 4">
            <a:extLst>
              <a:ext uri="{FF2B5EF4-FFF2-40B4-BE49-F238E27FC236}">
                <a16:creationId xmlns:a16="http://schemas.microsoft.com/office/drawing/2014/main" id="{2CB64CA7-40DC-EC2B-5DE7-32C152F5665D}"/>
              </a:ext>
            </a:extLst>
          </p:cNvPr>
          <p:cNvSpPr>
            <a:spLocks noGrp="1"/>
          </p:cNvSpPr>
          <p:nvPr>
            <p:ph type="sldNum" sz="quarter" idx="12"/>
          </p:nvPr>
        </p:nvSpPr>
        <p:spPr/>
        <p:txBody>
          <a:bodyPr/>
          <a:lstStyle/>
          <a:p>
            <a:r>
              <a:rPr lang="en-US"/>
              <a:t>PAGE  </a:t>
            </a:r>
            <a:fld id="{93005692-73BE-493E-93AB-ECD6027A7652}" type="slidenum">
              <a:rPr lang="en-US" smtClean="0"/>
              <a:pPr/>
              <a:t>5</a:t>
            </a:fld>
            <a:endParaRPr lang="en-US" dirty="0"/>
          </a:p>
        </p:txBody>
      </p:sp>
    </p:spTree>
    <p:extLst>
      <p:ext uri="{BB962C8B-B14F-4D97-AF65-F5344CB8AC3E}">
        <p14:creationId xmlns:p14="http://schemas.microsoft.com/office/powerpoint/2010/main" val="2935777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latin typeface="Kalam" panose="02000000000000000000" pitchFamily="2" charset="0"/>
                <a:cs typeface="Kalam" panose="02000000000000000000" pitchFamily="2" charset="0"/>
              </a:rPr>
              <a:t>Thanks!</a:t>
            </a:r>
            <a:br>
              <a:rPr lang="en-US" sz="4000" dirty="0">
                <a:latin typeface="Kalam" panose="02000000000000000000" pitchFamily="2" charset="0"/>
                <a:cs typeface="Kalam" panose="02000000000000000000" pitchFamily="2" charset="0"/>
              </a:rPr>
            </a:br>
            <a:r>
              <a:rPr lang="en-US" sz="4000" dirty="0">
                <a:latin typeface="Kalam" panose="02000000000000000000" pitchFamily="2" charset="0"/>
                <a:cs typeface="Kalam" panose="02000000000000000000" pitchFamily="2" charset="0"/>
              </a:rPr>
              <a:t>Questions?</a:t>
            </a:r>
          </a:p>
        </p:txBody>
      </p:sp>
      <p:sp>
        <p:nvSpPr>
          <p:cNvPr id="4" name="Slide Number Placeholder 3"/>
          <p:cNvSpPr>
            <a:spLocks noGrp="1"/>
          </p:cNvSpPr>
          <p:nvPr>
            <p:ph type="sldNum" sz="quarter" idx="12"/>
          </p:nvPr>
        </p:nvSpPr>
        <p:spPr/>
        <p:txBody>
          <a:bodyPr/>
          <a:lstStyle/>
          <a:p>
            <a:r>
              <a:rPr lang="en-US" dirty="0"/>
              <a:t>PAGE  </a:t>
            </a:r>
            <a:fld id="{93005692-73BE-493E-93AB-ECD6027A7652}" type="slidenum">
              <a:rPr lang="en-US" smtClean="0"/>
              <a:pPr/>
              <a:t>50</a:t>
            </a:fld>
            <a:endParaRPr lang="en-US" dirty="0"/>
          </a:p>
        </p:txBody>
      </p:sp>
    </p:spTree>
    <p:extLst>
      <p:ext uri="{BB962C8B-B14F-4D97-AF65-F5344CB8AC3E}">
        <p14:creationId xmlns:p14="http://schemas.microsoft.com/office/powerpoint/2010/main" val="1240379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99E60-A2BB-FEC8-4629-937EF74277D9}"/>
              </a:ext>
            </a:extLst>
          </p:cNvPr>
          <p:cNvSpPr>
            <a:spLocks noGrp="1"/>
          </p:cNvSpPr>
          <p:nvPr>
            <p:ph type="title"/>
          </p:nvPr>
        </p:nvSpPr>
        <p:spPr/>
        <p:txBody>
          <a:bodyPr/>
          <a:lstStyle/>
          <a:p>
            <a:r>
              <a:rPr lang="en-US" dirty="0"/>
              <a:t>Building Better Evaluation Metrics</a:t>
            </a:r>
          </a:p>
        </p:txBody>
      </p:sp>
      <p:sp>
        <p:nvSpPr>
          <p:cNvPr id="3" name="Content Placeholder 2">
            <a:extLst>
              <a:ext uri="{FF2B5EF4-FFF2-40B4-BE49-F238E27FC236}">
                <a16:creationId xmlns:a16="http://schemas.microsoft.com/office/drawing/2014/main" id="{82657912-EE61-F975-1028-2CF45BE3D969}"/>
              </a:ext>
            </a:extLst>
          </p:cNvPr>
          <p:cNvSpPr>
            <a:spLocks noGrp="1"/>
          </p:cNvSpPr>
          <p:nvPr>
            <p:ph idx="1"/>
          </p:nvPr>
        </p:nvSpPr>
        <p:spPr/>
        <p:txBody>
          <a:bodyPr/>
          <a:lstStyle/>
          <a:p>
            <a:r>
              <a:rPr lang="en-US" dirty="0" err="1"/>
              <a:t>TIGERScore</a:t>
            </a:r>
            <a:r>
              <a:rPr lang="en-US" dirty="0"/>
              <a:t>: one metric to evaluate all text generation tasks</a:t>
            </a:r>
          </a:p>
          <a:p>
            <a:pPr lvl="1"/>
            <a:r>
              <a:rPr lang="en-US" dirty="0"/>
              <a:t>Explainable</a:t>
            </a:r>
          </a:p>
          <a:p>
            <a:pPr lvl="1"/>
            <a:r>
              <a:rPr lang="en-US" dirty="0"/>
              <a:t>Reference-free</a:t>
            </a:r>
          </a:p>
          <a:p>
            <a:pPr lvl="1"/>
            <a:r>
              <a:rPr lang="en-US" dirty="0"/>
              <a:t>Aspect-driven</a:t>
            </a:r>
          </a:p>
          <a:p>
            <a:r>
              <a:rPr lang="en-US" dirty="0" err="1"/>
              <a:t>VIEScore</a:t>
            </a:r>
            <a:r>
              <a:rPr lang="en-US" dirty="0"/>
              <a:t>: one metric to evaluate all conditional image generation tasks</a:t>
            </a:r>
          </a:p>
          <a:p>
            <a:pPr lvl="1"/>
            <a:r>
              <a:rPr lang="en-US" dirty="0"/>
              <a:t>Zero-shot</a:t>
            </a:r>
          </a:p>
          <a:p>
            <a:pPr lvl="1"/>
            <a:r>
              <a:rPr lang="en-US" dirty="0" err="1"/>
              <a:t>Explainability</a:t>
            </a:r>
            <a:endParaRPr lang="en-US" dirty="0"/>
          </a:p>
          <a:p>
            <a:pPr lvl="1"/>
            <a:r>
              <a:rPr lang="en-US" dirty="0"/>
              <a:t>Task-aware</a:t>
            </a:r>
          </a:p>
          <a:p>
            <a:pPr lvl="1"/>
            <a:endParaRPr lang="en-US" dirty="0"/>
          </a:p>
        </p:txBody>
      </p:sp>
      <p:sp>
        <p:nvSpPr>
          <p:cNvPr id="5" name="Slide Number Placeholder 4">
            <a:extLst>
              <a:ext uri="{FF2B5EF4-FFF2-40B4-BE49-F238E27FC236}">
                <a16:creationId xmlns:a16="http://schemas.microsoft.com/office/drawing/2014/main" id="{35E62C46-529E-97E1-78D8-1E144D4FCE02}"/>
              </a:ext>
            </a:extLst>
          </p:cNvPr>
          <p:cNvSpPr>
            <a:spLocks noGrp="1"/>
          </p:cNvSpPr>
          <p:nvPr>
            <p:ph type="sldNum" sz="quarter" idx="12"/>
          </p:nvPr>
        </p:nvSpPr>
        <p:spPr/>
        <p:txBody>
          <a:bodyPr/>
          <a:lstStyle/>
          <a:p>
            <a:r>
              <a:rPr lang="en-US"/>
              <a:t>PAGE  </a:t>
            </a:r>
            <a:fld id="{93005692-73BE-493E-93AB-ECD6027A7652}" type="slidenum">
              <a:rPr lang="en-US" smtClean="0"/>
              <a:pPr/>
              <a:t>6</a:t>
            </a:fld>
            <a:endParaRPr lang="en-US" dirty="0"/>
          </a:p>
        </p:txBody>
      </p:sp>
    </p:spTree>
    <p:extLst>
      <p:ext uri="{BB962C8B-B14F-4D97-AF65-F5344CB8AC3E}">
        <p14:creationId xmlns:p14="http://schemas.microsoft.com/office/powerpoint/2010/main" val="3122842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2B2D8-FD45-F47F-FBC0-478E46FB248B}"/>
              </a:ext>
            </a:extLst>
          </p:cNvPr>
          <p:cNvSpPr>
            <a:spLocks noGrp="1"/>
          </p:cNvSpPr>
          <p:nvPr>
            <p:ph type="title"/>
          </p:nvPr>
        </p:nvSpPr>
        <p:spPr/>
        <p:txBody>
          <a:bodyPr/>
          <a:lstStyle/>
          <a:p>
            <a:r>
              <a:rPr lang="en-US" dirty="0"/>
              <a:t>Building Better Human Evaluation Platform</a:t>
            </a:r>
          </a:p>
        </p:txBody>
      </p:sp>
      <p:sp>
        <p:nvSpPr>
          <p:cNvPr id="3" name="Content Placeholder 2">
            <a:extLst>
              <a:ext uri="{FF2B5EF4-FFF2-40B4-BE49-F238E27FC236}">
                <a16:creationId xmlns:a16="http://schemas.microsoft.com/office/drawing/2014/main" id="{9A6468D8-554F-7B8C-E087-D866856C16E5}"/>
              </a:ext>
            </a:extLst>
          </p:cNvPr>
          <p:cNvSpPr>
            <a:spLocks noGrp="1"/>
          </p:cNvSpPr>
          <p:nvPr>
            <p:ph idx="1"/>
          </p:nvPr>
        </p:nvSpPr>
        <p:spPr/>
        <p:txBody>
          <a:bodyPr/>
          <a:lstStyle/>
          <a:p>
            <a:r>
              <a:rPr lang="en-US" dirty="0" err="1"/>
              <a:t>ImagenHub</a:t>
            </a:r>
            <a:endParaRPr lang="en-US" dirty="0"/>
          </a:p>
          <a:p>
            <a:pPr lvl="1"/>
            <a:r>
              <a:rPr lang="en-US" dirty="0"/>
              <a:t>Standardized evaluation protocol</a:t>
            </a:r>
          </a:p>
          <a:p>
            <a:pPr lvl="1"/>
            <a:r>
              <a:rPr lang="en-US" dirty="0"/>
              <a:t>Standardized prompts/hyper-parameters</a:t>
            </a:r>
          </a:p>
          <a:p>
            <a:pPr lvl="1"/>
            <a:r>
              <a:rPr lang="en-US" dirty="0"/>
              <a:t>Encompass seven image generation tasks</a:t>
            </a:r>
          </a:p>
          <a:p>
            <a:r>
              <a:rPr lang="en-US" dirty="0" err="1"/>
              <a:t>GenAI</a:t>
            </a:r>
            <a:r>
              <a:rPr lang="en-US" dirty="0"/>
              <a:t> Arena</a:t>
            </a:r>
          </a:p>
          <a:p>
            <a:pPr lvl="1"/>
            <a:r>
              <a:rPr lang="en-US" dirty="0"/>
              <a:t>Model-vs-Model Battlefield</a:t>
            </a:r>
          </a:p>
          <a:p>
            <a:pPr lvl="1"/>
            <a:r>
              <a:rPr lang="en-US" dirty="0"/>
              <a:t>Community-driven voting</a:t>
            </a:r>
          </a:p>
          <a:p>
            <a:pPr lvl="1"/>
            <a:r>
              <a:rPr lang="en-US" dirty="0"/>
              <a:t>Elo ranking</a:t>
            </a:r>
          </a:p>
          <a:p>
            <a:pPr lvl="1"/>
            <a:endParaRPr lang="en-US" dirty="0"/>
          </a:p>
        </p:txBody>
      </p:sp>
      <p:sp>
        <p:nvSpPr>
          <p:cNvPr id="5" name="Slide Number Placeholder 4">
            <a:extLst>
              <a:ext uri="{FF2B5EF4-FFF2-40B4-BE49-F238E27FC236}">
                <a16:creationId xmlns:a16="http://schemas.microsoft.com/office/drawing/2014/main" id="{9507F52D-05BD-9BF3-5F0A-33B56FFD23D1}"/>
              </a:ext>
            </a:extLst>
          </p:cNvPr>
          <p:cNvSpPr>
            <a:spLocks noGrp="1"/>
          </p:cNvSpPr>
          <p:nvPr>
            <p:ph type="sldNum" sz="quarter" idx="12"/>
          </p:nvPr>
        </p:nvSpPr>
        <p:spPr/>
        <p:txBody>
          <a:bodyPr/>
          <a:lstStyle/>
          <a:p>
            <a:r>
              <a:rPr lang="en-US"/>
              <a:t>PAGE  </a:t>
            </a:r>
            <a:fld id="{93005692-73BE-493E-93AB-ECD6027A7652}" type="slidenum">
              <a:rPr lang="en-US" smtClean="0"/>
              <a:pPr/>
              <a:t>7</a:t>
            </a:fld>
            <a:endParaRPr lang="en-US" dirty="0"/>
          </a:p>
        </p:txBody>
      </p:sp>
    </p:spTree>
    <p:extLst>
      <p:ext uri="{BB962C8B-B14F-4D97-AF65-F5344CB8AC3E}">
        <p14:creationId xmlns:p14="http://schemas.microsoft.com/office/powerpoint/2010/main" val="3537241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FE329-0041-5FAA-ADF3-6C748D35641B}"/>
              </a:ext>
            </a:extLst>
          </p:cNvPr>
          <p:cNvSpPr>
            <a:spLocks noGrp="1"/>
          </p:cNvSpPr>
          <p:nvPr>
            <p:ph type="ctrTitle"/>
          </p:nvPr>
        </p:nvSpPr>
        <p:spPr>
          <a:xfrm>
            <a:off x="960521" y="2505075"/>
            <a:ext cx="8770620" cy="1926564"/>
          </a:xfrm>
        </p:spPr>
        <p:txBody>
          <a:bodyPr/>
          <a:lstStyle/>
          <a:p>
            <a:r>
              <a:rPr lang="en-US" altLang="zh-CN" dirty="0" err="1"/>
              <a:t>TIGERScore</a:t>
            </a:r>
            <a:r>
              <a:rPr lang="en-US" altLang="zh-CN" dirty="0"/>
              <a:t>: Towards Building Explainable Metric for all text generation tasks</a:t>
            </a:r>
            <a:endParaRPr lang="en-US" dirty="0"/>
          </a:p>
        </p:txBody>
      </p:sp>
      <p:sp>
        <p:nvSpPr>
          <p:cNvPr id="3" name="Subtitle 2">
            <a:extLst>
              <a:ext uri="{FF2B5EF4-FFF2-40B4-BE49-F238E27FC236}">
                <a16:creationId xmlns:a16="http://schemas.microsoft.com/office/drawing/2014/main" id="{3A85B00E-8601-97A0-3694-60D5F84F1422}"/>
              </a:ext>
            </a:extLst>
          </p:cNvPr>
          <p:cNvSpPr>
            <a:spLocks noGrp="1"/>
          </p:cNvSpPr>
          <p:nvPr>
            <p:ph type="subTitle" idx="1"/>
          </p:nvPr>
        </p:nvSpPr>
        <p:spPr/>
        <p:txBody>
          <a:bodyPr>
            <a:normAutofit/>
          </a:bodyPr>
          <a:lstStyle/>
          <a:p>
            <a:r>
              <a:rPr lang="en-US" sz="1800" dirty="0" err="1"/>
              <a:t>Dongfu</a:t>
            </a:r>
            <a:r>
              <a:rPr lang="en-US" sz="1800" dirty="0"/>
              <a:t> Jiang, </a:t>
            </a:r>
            <a:r>
              <a:rPr lang="en-US" sz="1800" dirty="0" err="1"/>
              <a:t>Yishan</a:t>
            </a:r>
            <a:r>
              <a:rPr lang="en-US" sz="1800" dirty="0"/>
              <a:t> Li, Ge Zhang, </a:t>
            </a:r>
            <a:r>
              <a:rPr lang="en-US" sz="1800" dirty="0" err="1"/>
              <a:t>Wenhao</a:t>
            </a:r>
            <a:r>
              <a:rPr lang="en-US" sz="1800" dirty="0"/>
              <a:t> Huang, Bill Yuchen Lin, </a:t>
            </a:r>
            <a:r>
              <a:rPr lang="en-US" sz="1800" dirty="0" err="1"/>
              <a:t>Wenhu</a:t>
            </a:r>
            <a:r>
              <a:rPr lang="en-US" sz="1800" dirty="0"/>
              <a:t> Chen</a:t>
            </a:r>
          </a:p>
        </p:txBody>
      </p:sp>
      <p:sp>
        <p:nvSpPr>
          <p:cNvPr id="5" name="Slide Number Placeholder 4">
            <a:extLst>
              <a:ext uri="{FF2B5EF4-FFF2-40B4-BE49-F238E27FC236}">
                <a16:creationId xmlns:a16="http://schemas.microsoft.com/office/drawing/2014/main" id="{3707BB4C-F634-F7CC-28D7-C9A486D21BC7}"/>
              </a:ext>
            </a:extLst>
          </p:cNvPr>
          <p:cNvSpPr>
            <a:spLocks noGrp="1"/>
          </p:cNvSpPr>
          <p:nvPr>
            <p:ph type="sldNum" sz="quarter" idx="12"/>
          </p:nvPr>
        </p:nvSpPr>
        <p:spPr/>
        <p:txBody>
          <a:bodyPr/>
          <a:lstStyle/>
          <a:p>
            <a:r>
              <a:rPr lang="en-US"/>
              <a:t>PAGE  </a:t>
            </a:r>
            <a:fld id="{93005692-73BE-493E-93AB-ECD6027A7652}" type="slidenum">
              <a:rPr lang="en-US" smtClean="0"/>
              <a:pPr/>
              <a:t>8</a:t>
            </a:fld>
            <a:endParaRPr lang="en-US" dirty="0"/>
          </a:p>
        </p:txBody>
      </p:sp>
    </p:spTree>
    <p:extLst>
      <p:ext uri="{BB962C8B-B14F-4D97-AF65-F5344CB8AC3E}">
        <p14:creationId xmlns:p14="http://schemas.microsoft.com/office/powerpoint/2010/main" val="3002124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010E3E-8122-6968-55EB-62C45FE91A4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BFBCB0-CA07-13F5-3D07-7A060FFB0569}"/>
              </a:ext>
            </a:extLst>
          </p:cNvPr>
          <p:cNvSpPr>
            <a:spLocks noGrp="1"/>
          </p:cNvSpPr>
          <p:nvPr>
            <p:ph type="title"/>
          </p:nvPr>
        </p:nvSpPr>
        <p:spPr/>
        <p:txBody>
          <a:bodyPr/>
          <a:lstStyle/>
          <a:p>
            <a:r>
              <a:rPr lang="en-US" dirty="0"/>
              <a:t>Introduction: Current Issues</a:t>
            </a:r>
          </a:p>
        </p:txBody>
      </p:sp>
      <p:sp>
        <p:nvSpPr>
          <p:cNvPr id="3" name="Content Placeholder 2">
            <a:extLst>
              <a:ext uri="{FF2B5EF4-FFF2-40B4-BE49-F238E27FC236}">
                <a16:creationId xmlns:a16="http://schemas.microsoft.com/office/drawing/2014/main" id="{C84CD46F-6DBB-CD2E-17AC-90364BF54ADE}"/>
              </a:ext>
            </a:extLst>
          </p:cNvPr>
          <p:cNvSpPr>
            <a:spLocks noGrp="1"/>
          </p:cNvSpPr>
          <p:nvPr>
            <p:ph idx="1"/>
          </p:nvPr>
        </p:nvSpPr>
        <p:spPr/>
        <p:txBody>
          <a:bodyPr/>
          <a:lstStyle/>
          <a:p>
            <a:r>
              <a:rPr lang="en-US" altLang="zh-CN" dirty="0"/>
              <a:t>Dependency on references: </a:t>
            </a:r>
          </a:p>
          <a:p>
            <a:pPr lvl="1"/>
            <a:r>
              <a:rPr lang="en-US" altLang="zh-CN" dirty="0"/>
              <a:t>ROUGE, BLEU, COMET</a:t>
            </a:r>
            <a:r>
              <a:rPr lang="en-CA" altLang="zh-CN" dirty="0"/>
              <a:t>,</a:t>
            </a:r>
            <a:r>
              <a:rPr lang="zh-CN" altLang="en-US" dirty="0"/>
              <a:t> </a:t>
            </a:r>
            <a:r>
              <a:rPr lang="en-US" altLang="zh-CN" dirty="0" err="1"/>
              <a:t>InstructScore</a:t>
            </a:r>
            <a:endParaRPr lang="en-US" altLang="zh-CN" dirty="0"/>
          </a:p>
          <a:p>
            <a:r>
              <a:rPr lang="en-US" dirty="0"/>
              <a:t>Limited to specific domains: </a:t>
            </a:r>
          </a:p>
          <a:p>
            <a:pPr lvl="1"/>
            <a:r>
              <a:rPr lang="en-US" dirty="0"/>
              <a:t>COMET for translation</a:t>
            </a:r>
          </a:p>
          <a:p>
            <a:pPr lvl="1"/>
            <a:r>
              <a:rPr lang="en-US" dirty="0"/>
              <a:t>BLEURT for translation, data2text	</a:t>
            </a:r>
          </a:p>
          <a:p>
            <a:r>
              <a:rPr lang="en-US" altLang="zh-CN" dirty="0"/>
              <a:t>Lack of Attributions:</a:t>
            </a:r>
          </a:p>
          <a:p>
            <a:pPr lvl="1"/>
            <a:r>
              <a:rPr lang="en-US" dirty="0" err="1"/>
              <a:t>BARTScore</a:t>
            </a:r>
            <a:r>
              <a:rPr lang="en-US" dirty="0"/>
              <a:t>, </a:t>
            </a:r>
            <a:r>
              <a:rPr lang="en-US" dirty="0" err="1"/>
              <a:t>BERTScore</a:t>
            </a:r>
            <a:r>
              <a:rPr lang="en-US" dirty="0"/>
              <a:t>, </a:t>
            </a:r>
            <a:r>
              <a:rPr lang="en-US" dirty="0" err="1"/>
              <a:t>GPTScore</a:t>
            </a:r>
            <a:r>
              <a:rPr lang="en-US" dirty="0"/>
              <a:t>, </a:t>
            </a:r>
            <a:r>
              <a:rPr lang="en-US" dirty="0" err="1"/>
              <a:t>etc</a:t>
            </a:r>
            <a:r>
              <a:rPr lang="en-US" dirty="0"/>
              <a:t>, only outputs a unreadable number as score</a:t>
            </a:r>
          </a:p>
        </p:txBody>
      </p:sp>
      <p:sp>
        <p:nvSpPr>
          <p:cNvPr id="7" name="Slide Number Placeholder 6">
            <a:extLst>
              <a:ext uri="{FF2B5EF4-FFF2-40B4-BE49-F238E27FC236}">
                <a16:creationId xmlns:a16="http://schemas.microsoft.com/office/drawing/2014/main" id="{4F7B714D-B9DF-E348-20FE-62489492720D}"/>
              </a:ext>
            </a:extLst>
          </p:cNvPr>
          <p:cNvSpPr>
            <a:spLocks noGrp="1"/>
          </p:cNvSpPr>
          <p:nvPr>
            <p:ph type="sldNum" sz="quarter" idx="12"/>
          </p:nvPr>
        </p:nvSpPr>
        <p:spPr/>
        <p:txBody>
          <a:bodyPr/>
          <a:lstStyle/>
          <a:p>
            <a:r>
              <a:rPr lang="en-US" dirty="0"/>
              <a:t>PAGE  </a:t>
            </a:r>
            <a:fld id="{93005692-73BE-493E-93AB-ECD6027A7652}" type="slidenum">
              <a:rPr lang="en-US" smtClean="0"/>
              <a:pPr/>
              <a:t>9</a:t>
            </a:fld>
            <a:endParaRPr lang="en-US" dirty="0"/>
          </a:p>
        </p:txBody>
      </p:sp>
    </p:spTree>
    <p:extLst>
      <p:ext uri="{BB962C8B-B14F-4D97-AF65-F5344CB8AC3E}">
        <p14:creationId xmlns:p14="http://schemas.microsoft.com/office/powerpoint/2010/main" val="1861265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UofWaterloo_WhiteBkgrd">
  <a:themeElements>
    <a:clrScheme name="Math">
      <a:dk1>
        <a:srgbClr val="000000"/>
      </a:dk1>
      <a:lt1>
        <a:srgbClr val="FFFFFF"/>
      </a:lt1>
      <a:dk2>
        <a:srgbClr val="757575"/>
      </a:dk2>
      <a:lt2>
        <a:srgbClr val="D6D6D6"/>
      </a:lt2>
      <a:accent1>
        <a:srgbClr val="DE2498"/>
      </a:accent1>
      <a:accent2>
        <a:srgbClr val="0C0C0C"/>
      </a:accent2>
      <a:accent3>
        <a:srgbClr val="FF62AA"/>
      </a:accent3>
      <a:accent4>
        <a:srgbClr val="FFBDEF"/>
      </a:accent4>
      <a:accent5>
        <a:srgbClr val="C50078"/>
      </a:accent5>
      <a:accent6>
        <a:srgbClr val="0073CE"/>
      </a:accent6>
      <a:hlink>
        <a:srgbClr val="C50078"/>
      </a:hlink>
      <a:folHlink>
        <a:srgbClr val="595959"/>
      </a:folHlink>
    </a:clrScheme>
    <a:fontScheme name="Custom 6">
      <a:majorFont>
        <a:latin typeface="Barlow Condensed"/>
        <a:ea typeface=""/>
        <a:cs typeface=""/>
      </a:majorFont>
      <a:minorFont>
        <a:latin typeface="Georgi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aculty_of_mathematics_powerpoint_template_16-9_widescreen" id="{3A67D3AE-E7B6-9047-BD69-C458749CDD0A}" vid="{732B3BD8-0955-F34A-A9C8-6A5C97B2E8E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535D3CEC2F76A4CA1EC3507E2D03D36" ma:contentTypeVersion="8" ma:contentTypeDescription="Create a new document." ma:contentTypeScope="" ma:versionID="e8f3f562056a22ae9893f98fb864f43a">
  <xsd:schema xmlns:xsd="http://www.w3.org/2001/XMLSchema" xmlns:xs="http://www.w3.org/2001/XMLSchema" xmlns:p="http://schemas.microsoft.com/office/2006/metadata/properties" xmlns:ns2="9bed8fe0-fd4c-4f92-9936-a2497f3396f6" xmlns:ns3="5d8f0207-1964-4a5e-9049-2927796093eb" targetNamespace="http://schemas.microsoft.com/office/2006/metadata/properties" ma:root="true" ma:fieldsID="1923fb297802a2b8ad748ba491dbb62d" ns2:_="" ns3:_="">
    <xsd:import namespace="9bed8fe0-fd4c-4f92-9936-a2497f3396f6"/>
    <xsd:import namespace="5d8f0207-1964-4a5e-9049-2927796093eb"/>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bed8fe0-fd4c-4f92-9936-a2497f3396f6" elementFormDefault="qualified">
    <xsd:import namespace="http://schemas.microsoft.com/office/2006/documentManagement/types"/>
    <xsd:import namespace="http://schemas.microsoft.com/office/infopath/2007/PartnerControls"/>
    <xsd:element name="SharedWithUsers" ma:index="8" nillable="true" ma:displayName="Shared With" ma:SearchPeopleOnly="false" ma:SharePointGroup="0" ma:internalName="SharedWithUsers" ma:readOnly="true"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5d8f0207-1964-4a5e-9049-2927796093eb"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48FEDD0-754E-477E-8C18-F39BF38C3726}">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70D17CF7-0A39-432C-91E2-AB56868E9835}">
  <ds:schemaRefs>
    <ds:schemaRef ds:uri="http://schemas.microsoft.com/sharepoint/v3/contenttype/forms"/>
  </ds:schemaRefs>
</ds:datastoreItem>
</file>

<file path=customXml/itemProps3.xml><?xml version="1.0" encoding="utf-8"?>
<ds:datastoreItem xmlns:ds="http://schemas.openxmlformats.org/officeDocument/2006/customXml" ds:itemID="{CF719B72-587F-41F9-8CE0-977F8B5E9EE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bed8fe0-fd4c-4f92-9936-a2497f3396f6"/>
    <ds:schemaRef ds:uri="5d8f0207-1964-4a5e-9049-2927796093e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mathematics_powerpoint_template_16-9_widescreen (2)</Template>
  <TotalTime>483</TotalTime>
  <Words>1580</Words>
  <Application>Microsoft Macintosh PowerPoint</Application>
  <PresentationFormat>Widescreen</PresentationFormat>
  <Paragraphs>333</Paragraphs>
  <Slides>50</Slides>
  <Notes>2</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50</vt:i4>
      </vt:variant>
    </vt:vector>
  </HeadingPairs>
  <TitlesOfParts>
    <vt:vector size="59" baseType="lpstr">
      <vt:lpstr>Kalam</vt:lpstr>
      <vt:lpstr>Arial</vt:lpstr>
      <vt:lpstr>Barlow Condensed</vt:lpstr>
      <vt:lpstr>Calibri</vt:lpstr>
      <vt:lpstr>Cambria Math</vt:lpstr>
      <vt:lpstr>Georgia</vt:lpstr>
      <vt:lpstr>Verdana</vt:lpstr>
      <vt:lpstr>Wingdings</vt:lpstr>
      <vt:lpstr>UofWaterloo_WhiteBkgrd</vt:lpstr>
      <vt:lpstr>Evaluation in the Generative AI Era</vt:lpstr>
      <vt:lpstr>Outline</vt:lpstr>
      <vt:lpstr>Generative AI Era</vt:lpstr>
      <vt:lpstr>Why is Evaluation Important?</vt:lpstr>
      <vt:lpstr>Why is Evaluation Hard?</vt:lpstr>
      <vt:lpstr>Building Better Evaluation Metrics</vt:lpstr>
      <vt:lpstr>Building Better Human Evaluation Platform</vt:lpstr>
      <vt:lpstr>TIGERScore: Towards Building Explainable Metric for all text generation tasks</vt:lpstr>
      <vt:lpstr>Introduction: Current Issues</vt:lpstr>
      <vt:lpstr>Introduction: Universal Metric</vt:lpstr>
      <vt:lpstr>TIGERScore</vt:lpstr>
      <vt:lpstr>TIGERScore: Reference-Free</vt:lpstr>
      <vt:lpstr>TIGERScore: Driven by Instructions</vt:lpstr>
      <vt:lpstr>TIGERScore: Self-Explainable</vt:lpstr>
      <vt:lpstr>TIGERScore: Multi-aspect Evaluation</vt:lpstr>
      <vt:lpstr>TIGERScore: Penalty-Scoring Systems</vt:lpstr>
      <vt:lpstr>TIGERScore: Structured Analysis Output </vt:lpstr>
      <vt:lpstr>MetricInstruct: Curation Pipeline</vt:lpstr>
      <vt:lpstr>MetricInstruct: Properties</vt:lpstr>
      <vt:lpstr>MetricInstruct: Properties</vt:lpstr>
      <vt:lpstr>MetricInstruct: Properties</vt:lpstr>
      <vt:lpstr>Experiments: Training settings</vt:lpstr>
      <vt:lpstr>Experiments: Testing datasets</vt:lpstr>
      <vt:lpstr>Experiments: Correlation Results</vt:lpstr>
      <vt:lpstr>Experiments: Ablation Study</vt:lpstr>
      <vt:lpstr>Community Using</vt:lpstr>
      <vt:lpstr>Takeaway</vt:lpstr>
      <vt:lpstr>ImagenHub: Standardizing the evaluation of conditional image generation models</vt:lpstr>
      <vt:lpstr>Conditional Image Generation</vt:lpstr>
      <vt:lpstr>Background</vt:lpstr>
      <vt:lpstr>Standardizing the Evaluation</vt:lpstr>
      <vt:lpstr>ImagenHub Dataset</vt:lpstr>
      <vt:lpstr>Human Evaluation Protocol</vt:lpstr>
      <vt:lpstr>Human Evaluation Ranking</vt:lpstr>
      <vt:lpstr>Takeaway</vt:lpstr>
      <vt:lpstr>VIEScore: Towards Explainable Metrics for Conditional Image Synthesis Evaluation</vt:lpstr>
      <vt:lpstr>Human Evaluation &amp; Model Evaluation</vt:lpstr>
      <vt:lpstr>How well are Automatic Metrics?</vt:lpstr>
      <vt:lpstr>How about Multimodal Language Models?</vt:lpstr>
      <vt:lpstr>Multimodal Language Model Evaluation</vt:lpstr>
      <vt:lpstr>VIEScore Correlation with Humans</vt:lpstr>
      <vt:lpstr>Takeaway</vt:lpstr>
      <vt:lpstr>GenAI-Arena: Community-based evaluation platform for visual generation</vt:lpstr>
      <vt:lpstr>Motivation</vt:lpstr>
      <vt:lpstr>GenAI Arena</vt:lpstr>
      <vt:lpstr>Generation Leaderboard</vt:lpstr>
      <vt:lpstr>Editing Leaderboard</vt:lpstr>
      <vt:lpstr>Future Work</vt:lpstr>
      <vt:lpstr>References</vt:lpstr>
      <vt:lpstr>Thanks!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TIGERScore: Towards Building Explainable Metric for all text generation tasks</dc:title>
  <dc:creator>dongfu Jiang</dc:creator>
  <cp:lastModifiedBy>Wenhu Chen</cp:lastModifiedBy>
  <cp:revision>400</cp:revision>
  <dcterms:created xsi:type="dcterms:W3CDTF">2024-02-16T02:01:55Z</dcterms:created>
  <dcterms:modified xsi:type="dcterms:W3CDTF">2024-02-26T01:39:59Z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0x0101009535D3CEC2F76A4CA1EC3507E2D03D36</vt:lpwstr>
  </property>
</Properties>
</file>

<file path=docProps/thumbnail.jpeg>
</file>